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4" d="100"/>
          <a:sy n="104" d="100"/>
        </p:scale>
        <p:origin x="114" y="168"/>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462A3A3-1502-E7CD-4BDC-67BDEA74D4D2}" type="slidenum">
              <a:r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C7463F6-6956-A454-1422-061138AC8C3D}" type="slidenum">
              <a:rP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7A11745-25AC-469D-13E5-C6A67D247730}" type="slidenum">
              <a:r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D377494-1DD1-DCCD-8BB3-D6D08C311F54}" type="slidenum">
              <a:r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C09A833-9A2D-B797-3C59-377BFB95F353}" type="slidenum">
              <a:rPr/>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ED3419F-8452-244E-5DEA-394CEECF2EDC}" type="slidenum">
              <a:rPr/>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968AEA1-A0AE-E8C1-68A2-7B2E99791FD5}" type="slidenum">
              <a:rPr/>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E8ED1ED-8EEE-BED7-85BF-0044763C1766}" type="slidenum">
              <a:rPr/>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EBE8C9B-E3E5-C405-7C1C-3F300BDE74D2}" type="slidenum">
              <a:rPr/>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77FD92F-8818-9F94-2668-5C454BDCA62C}"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004E3D4-A562-3E90-404B-2E687B642331}"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BC569AC-F5C6-0C8D-4175-55CB44BCE220}"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E4E9389-3118-B32B-2B96-9B1A14B7D71E}"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28E69E9-F46C-C863-5B7F-C26EEA23919D}" type="slidenum">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524034A-33FA-A785-E8D1-97942044D6C0}" type="slidenum">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E9E50A9-1E32-3427-35C6-BEB6568D8205}" type="slidenum">
              <a:r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5FEDC11-7BA6-6F56-CAD0-A21B07C2D7D5}" type="slidenum">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userDrawn="1">
  <p:cSld name="Title Slide">
    <p:spTree>
      <p:nvGrpSpPr>
        <p:cNvPr id="1" name=""/>
        <p:cNvGrpSpPr/>
        <p:nvPr/>
      </p:nvGrpSpPr>
      <p:grpSpPr bwMode="auto">
        <a:xfrm>
          <a:off x="0" y="0"/>
          <a:ext cx="0" cy="0"/>
          <a:chOff x="0" y="0"/>
          <a:chExt cx="0" cy="0"/>
        </a:xfrm>
      </p:grpSpPr>
      <p:sp>
        <p:nvSpPr>
          <p:cNvPr id="7" name="Shape 1058"/>
          <p:cNvSpPr>
            <a:spLocks noGrp="1" noChangeArrowheads="1"/>
          </p:cNvSpPr>
          <p:nvPr userDrawn="1"/>
        </p:nvSpPr>
        <p:spPr bwMode="auto">
          <a:xfrm>
            <a:off x="8220990" y="1"/>
            <a:ext cx="3971005" cy="6857460"/>
          </a:xfrm>
          <a:custGeom>
            <a:avLst/>
            <a:gdLst/>
            <a:ahLst/>
            <a:cxnLst/>
            <a:rect l="l" t="t" r="r" b="b"/>
            <a:pathLst>
              <a:path w="43200" h="43200" stroke="0" extrusionOk="0">
                <a:moveTo>
                  <a:pt x="3874" y="0"/>
                </a:moveTo>
                <a:lnTo>
                  <a:pt x="3874" y="19794"/>
                </a:lnTo>
                <a:lnTo>
                  <a:pt x="3874" y="19794"/>
                </a:lnTo>
                <a:cubicBezTo>
                  <a:pt x="3874" y="19794"/>
                  <a:pt x="3932" y="19794"/>
                  <a:pt x="3932" y="19794"/>
                </a:cubicBezTo>
                <a:lnTo>
                  <a:pt x="3932" y="19794"/>
                </a:lnTo>
                <a:cubicBezTo>
                  <a:pt x="1759" y="19794"/>
                  <a:pt x="0" y="20605"/>
                  <a:pt x="0" y="21600"/>
                </a:cubicBezTo>
                <a:lnTo>
                  <a:pt x="0" y="21600"/>
                </a:lnTo>
                <a:cubicBezTo>
                  <a:pt x="0" y="22594"/>
                  <a:pt x="1759" y="23405"/>
                  <a:pt x="3932" y="23405"/>
                </a:cubicBezTo>
                <a:lnTo>
                  <a:pt x="3932" y="23405"/>
                </a:lnTo>
                <a:cubicBezTo>
                  <a:pt x="3932" y="23405"/>
                  <a:pt x="3874" y="23405"/>
                  <a:pt x="3874" y="23405"/>
                </a:cubicBezTo>
                <a:lnTo>
                  <a:pt x="3874" y="43200"/>
                </a:lnTo>
                <a:lnTo>
                  <a:pt x="43200" y="43200"/>
                </a:lnTo>
                <a:lnTo>
                  <a:pt x="43200" y="0"/>
                </a:lnTo>
                <a:lnTo>
                  <a:pt x="3874" y="0"/>
                </a:lnTo>
                <a:close/>
              </a:path>
            </a:pathLst>
          </a:custGeom>
          <a:solidFill>
            <a:schemeClr val="accent6">
              <a:lumMod val="60000"/>
              <a:lumOff val="40000"/>
            </a:schemeClr>
          </a:solidFill>
          <a:ln w="9524">
            <a:solidFill>
              <a:srgbClr val="000000"/>
            </a:solidFill>
            <a:round/>
            <a:headEnd/>
            <a:tailEnd/>
          </a:ln>
        </p:spPr>
      </p:sp>
      <p:sp>
        <p:nvSpPr>
          <p:cNvPr id="51" name="Shape 1102"/>
          <p:cNvSpPr>
            <a:spLocks noGrp="1" noChangeArrowheads="1"/>
          </p:cNvSpPr>
          <p:nvPr userDrawn="1"/>
        </p:nvSpPr>
        <p:spPr bwMode="auto">
          <a:xfrm>
            <a:off x="8400255" y="3356809"/>
            <a:ext cx="190499" cy="145245"/>
          </a:xfrm>
          <a:custGeom>
            <a:avLst/>
            <a:gdLst/>
            <a:ahLst/>
            <a:cxnLst/>
            <a:rect l="l" t="t" r="r" b="b"/>
            <a:pathLst>
              <a:path w="43200" h="43200" stroke="0" extrusionOk="0">
                <a:moveTo>
                  <a:pt x="43200" y="0"/>
                </a:moveTo>
                <a:lnTo>
                  <a:pt x="43200" y="43200"/>
                </a:lnTo>
                <a:lnTo>
                  <a:pt x="0" y="21623"/>
                </a:lnTo>
                <a:lnTo>
                  <a:pt x="43200" y="0"/>
                </a:lnTo>
              </a:path>
            </a:pathLst>
          </a:custGeom>
          <a:solidFill>
            <a:srgbClr val="FFFFFF"/>
          </a:solidFill>
          <a:ln w="9524" cap="rnd">
            <a:solidFill>
              <a:srgbClr val="000000"/>
            </a:solidFill>
            <a:bevel/>
            <a:headEnd/>
            <a:tailEnd/>
          </a:ln>
        </p:spPr>
      </p:sp>
      <p:sp>
        <p:nvSpPr>
          <p:cNvPr id="19" name="Text Placeholder 4"/>
          <p:cNvSpPr>
            <a:spLocks noGrp="1"/>
          </p:cNvSpPr>
          <p:nvPr>
            <p:ph type="subTitle" idx="1"/>
          </p:nvPr>
        </p:nvSpPr>
        <p:spPr bwMode="auto">
          <a:xfrm>
            <a:off x="8881393" y="2597939"/>
            <a:ext cx="2974883" cy="1661581"/>
          </a:xfrm>
          <a:prstGeom prst="rect">
            <a:avLst/>
          </a:prstGeom>
        </p:spPr>
        <p:txBody>
          <a:bodyPr anchor="ctr" anchorCtr="0">
            <a:normAutofit/>
          </a:bodyPr>
          <a:lstStyle>
            <a:lvl1pPr marL="171450" indent="-171450" algn="l">
              <a:buFont typeface="Arial"/>
              <a:buChar char="•"/>
              <a:defRPr sz="2000" b="1">
                <a:solidFill>
                  <a:schemeClr val="bg1"/>
                </a:solidFill>
                <a:latin typeface="Arial"/>
                <a:cs typeface="Arial"/>
              </a:defRPr>
            </a:lvl1pPr>
          </a:lstStyle>
          <a:p>
            <a:pPr>
              <a:defRPr/>
            </a:pPr>
            <a:r>
              <a:t>Click to edit Master subtitle style</a:t>
            </a:r>
          </a:p>
        </p:txBody>
      </p:sp>
      <p:sp>
        <p:nvSpPr>
          <p:cNvPr id="2" name="Title 1"/>
          <p:cNvSpPr>
            <a:spLocks noGrp="1"/>
          </p:cNvSpPr>
          <p:nvPr>
            <p:ph type="title"/>
          </p:nvPr>
        </p:nvSpPr>
        <p:spPr bwMode="auto">
          <a:xfrm>
            <a:off x="623395" y="2569090"/>
            <a:ext cx="7383251" cy="1654020"/>
          </a:xfrm>
        </p:spPr>
        <p:txBody>
          <a:bodyPr/>
          <a:lstStyle>
            <a:lvl1pPr algn="r">
              <a:defRPr/>
            </a:lvl1pPr>
          </a:lstStyle>
          <a:p>
            <a:pPr>
              <a:defRPr/>
            </a:pPr>
            <a:r>
              <a:t>Click to edit Master title style</a:t>
            </a:r>
          </a:p>
        </p:txBody>
      </p:sp>
      <p:sp>
        <p:nvSpPr>
          <p:cNvPr id="11" name="Date Placeholder 10"/>
          <p:cNvSpPr>
            <a:spLocks noGrp="1"/>
          </p:cNvSpPr>
          <p:nvPr>
            <p:ph type="dt" sz="half" idx="15"/>
          </p:nvPr>
        </p:nvSpPr>
        <p:spPr bwMode="auto"/>
        <p:txBody>
          <a:bodyPr/>
          <a:lstStyle/>
          <a:p>
            <a:pPr>
              <a:defRPr/>
            </a:pPr>
            <a:fld id="{B7184183-74E9-4393-9769-E1D9236041BE}" type="datetimeFigureOut">
              <a:rPr lang="fr-FR"/>
              <a:t>07/07/2025</a:t>
            </a:fld>
            <a:endParaRPr/>
          </a:p>
        </p:txBody>
      </p:sp>
      <p:sp>
        <p:nvSpPr>
          <p:cNvPr id="12" name="Footer Placeholder 11"/>
          <p:cNvSpPr>
            <a:spLocks noGrp="1"/>
          </p:cNvSpPr>
          <p:nvPr>
            <p:ph type="ftr" sz="quarter" idx="16"/>
          </p:nvPr>
        </p:nvSpPr>
        <p:spPr bwMode="auto"/>
        <p:txBody>
          <a:bodyPr/>
          <a:lstStyle/>
          <a:p>
            <a:pPr>
              <a:defRPr/>
            </a:pPr>
            <a:endParaRPr/>
          </a:p>
        </p:txBody>
      </p:sp>
      <p:sp>
        <p:nvSpPr>
          <p:cNvPr id="13" name="Slide Number Placeholder 12"/>
          <p:cNvSpPr>
            <a:spLocks noGrp="1"/>
          </p:cNvSpPr>
          <p:nvPr>
            <p:ph type="sldNum" sz="quarter" idx="17"/>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t>Click to edit Master title style</a:t>
            </a:r>
          </a:p>
        </p:txBody>
      </p:sp>
      <p:sp>
        <p:nvSpPr>
          <p:cNvPr id="3" name="Vertical Text Placeholder 2"/>
          <p:cNvSpPr>
            <a:spLocks noGrp="1"/>
          </p:cNvSpPr>
          <p:nvPr>
            <p:ph type="body" orient="vert" idx="1"/>
          </p:nvPr>
        </p:nvSpPr>
        <p:spPr bwMode="auto"/>
        <p:txBody>
          <a:bodyPr vert="eaVert"/>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Date Placeholder 3"/>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userDrawn="1">
  <p:cSld name="Vertical Title and Text">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8839199" y="274642"/>
            <a:ext cx="2743200" cy="5835649"/>
          </a:xfrm>
        </p:spPr>
        <p:txBody>
          <a:bodyPr vert="eaVert"/>
          <a:lstStyle/>
          <a:p>
            <a:pPr>
              <a:defRPr/>
            </a:pPr>
            <a:r>
              <a:t>Click to edit Master title style</a:t>
            </a:r>
          </a:p>
        </p:txBody>
      </p:sp>
      <p:sp>
        <p:nvSpPr>
          <p:cNvPr id="3" name="Vertical Text Placeholder 2"/>
          <p:cNvSpPr>
            <a:spLocks noGrp="1"/>
          </p:cNvSpPr>
          <p:nvPr>
            <p:ph type="body" orient="vert" idx="1"/>
          </p:nvPr>
        </p:nvSpPr>
        <p:spPr bwMode="auto">
          <a:xfrm>
            <a:off x="609599" y="274642"/>
            <a:ext cx="8026399" cy="5835649"/>
          </a:xfrm>
        </p:spPr>
        <p:txBody>
          <a:bodyPr vert="eaVert"/>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Date Placeholder 3"/>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t>Click to edit Master title style</a:t>
            </a:r>
          </a:p>
        </p:txBody>
      </p:sp>
      <p:sp>
        <p:nvSpPr>
          <p:cNvPr id="3" name="Content Placeholder 2"/>
          <p:cNvSpPr>
            <a:spLocks noGrp="1"/>
          </p:cNvSpPr>
          <p:nvPr>
            <p:ph idx="1"/>
          </p:nvPr>
        </p:nvSpPr>
        <p:spPr bwMode="auto"/>
        <p:txBody>
          <a:body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Date Placeholder 3"/>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userDrawn="1">
  <p:cSld name="Section Header">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963083" y="4406904"/>
            <a:ext cx="10363199" cy="1362074"/>
          </a:xfrm>
        </p:spPr>
        <p:txBody>
          <a:bodyPr anchor="t"/>
          <a:lstStyle>
            <a:lvl1pPr algn="l">
              <a:defRPr sz="4000" b="1" cap="all"/>
            </a:lvl1pPr>
          </a:lstStyle>
          <a:p>
            <a:pPr>
              <a:defRPr/>
            </a:pPr>
            <a:r>
              <a:t>Click to edit Master title style</a:t>
            </a:r>
          </a:p>
        </p:txBody>
      </p:sp>
      <p:sp>
        <p:nvSpPr>
          <p:cNvPr id="3" name="Text Placeholder 2"/>
          <p:cNvSpPr>
            <a:spLocks noGrp="1"/>
          </p:cNvSpPr>
          <p:nvPr>
            <p:ph type="body" idx="1"/>
          </p:nvPr>
        </p:nvSpPr>
        <p:spPr bwMode="auto">
          <a:xfrm>
            <a:off x="963083" y="2906717"/>
            <a:ext cx="10363199" cy="1500186"/>
          </a:xfrm>
        </p:spPr>
        <p:txBody>
          <a:bodyPr anchor="b"/>
          <a:lstStyle>
            <a:lvl1pPr marL="0" indent="0">
              <a:buNone/>
              <a:defRPr sz="2000">
                <a:solidFill>
                  <a:schemeClr val="accent6">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t>Click to edit Master text styles</a:t>
            </a:r>
          </a:p>
        </p:txBody>
      </p:sp>
      <p:sp>
        <p:nvSpPr>
          <p:cNvPr id="4" name="Date Placeholder 3"/>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userDrawn="1">
  <p:cSld name="Two Content">
    <p:spTree>
      <p:nvGrpSpPr>
        <p:cNvPr id="1" name=""/>
        <p:cNvGrpSpPr/>
        <p:nvPr/>
      </p:nvGrpSpPr>
      <p:grpSpPr bwMode="auto">
        <a:xfrm>
          <a:off x="0" y="0"/>
          <a:ext cx="0" cy="0"/>
          <a:chOff x="0" y="0"/>
          <a:chExt cx="0" cy="0"/>
        </a:xfrm>
      </p:grpSpPr>
      <p:sp>
        <p:nvSpPr>
          <p:cNvPr id="3" name="Content Placeholder 2"/>
          <p:cNvSpPr>
            <a:spLocks noGrp="1"/>
          </p:cNvSpPr>
          <p:nvPr>
            <p:ph sz="half" idx="1"/>
          </p:nvPr>
        </p:nvSpPr>
        <p:spPr bwMode="auto">
          <a:xfrm>
            <a:off x="815413" y="1595438"/>
            <a:ext cx="5178986" cy="45148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Content Placeholder 3"/>
          <p:cNvSpPr>
            <a:spLocks noGrp="1"/>
          </p:cNvSpPr>
          <p:nvPr>
            <p:ph sz="half" idx="2"/>
          </p:nvPr>
        </p:nvSpPr>
        <p:spPr bwMode="auto">
          <a:xfrm>
            <a:off x="6197599" y="1595438"/>
            <a:ext cx="5178986" cy="45148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5" name="Date Placeholder 4"/>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6A530004-958A-4E15-9840-E9741BECB0F3}" type="slidenum">
              <a:rPr/>
              <a:t>‹N°›</a:t>
            </a:fld>
            <a:endParaRPr/>
          </a:p>
        </p:txBody>
      </p:sp>
      <p:sp>
        <p:nvSpPr>
          <p:cNvPr id="8" name="Title 7"/>
          <p:cNvSpPr>
            <a:spLocks noGrp="1"/>
          </p:cNvSpPr>
          <p:nvPr>
            <p:ph type="title"/>
          </p:nvPr>
        </p:nvSpPr>
        <p:spPr bwMode="auto"/>
        <p:txBody>
          <a:bodyPr/>
          <a:lstStyle/>
          <a:p>
            <a:pPr>
              <a:defRPr/>
            </a:pPr>
            <a:r>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userDrawn="1">
  <p:cSld name="Comparison">
    <p:spTree>
      <p:nvGrpSpPr>
        <p:cNvPr id="1" name=""/>
        <p:cNvGrpSpPr/>
        <p:nvPr/>
      </p:nvGrpSpPr>
      <p:grpSpPr bwMode="auto">
        <a:xfrm>
          <a:off x="0" y="0"/>
          <a:ext cx="0" cy="0"/>
          <a:chOff x="0" y="0"/>
          <a:chExt cx="0" cy="0"/>
        </a:xfrm>
      </p:grpSpPr>
      <p:sp>
        <p:nvSpPr>
          <p:cNvPr id="3" name="Text Placeholder 2"/>
          <p:cNvSpPr>
            <a:spLocks noGrp="1"/>
          </p:cNvSpPr>
          <p:nvPr>
            <p:ph type="body" idx="1"/>
          </p:nvPr>
        </p:nvSpPr>
        <p:spPr bwMode="auto">
          <a:xfrm>
            <a:off x="815413" y="1535113"/>
            <a:ext cx="5181103" cy="63976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t>Click to edit Master text styles</a:t>
            </a:r>
          </a:p>
        </p:txBody>
      </p:sp>
      <p:sp>
        <p:nvSpPr>
          <p:cNvPr id="4" name="Content Placeholder 3"/>
          <p:cNvSpPr>
            <a:spLocks noGrp="1"/>
          </p:cNvSpPr>
          <p:nvPr>
            <p:ph sz="half" idx="2"/>
          </p:nvPr>
        </p:nvSpPr>
        <p:spPr bwMode="auto">
          <a:xfrm>
            <a:off x="815413" y="2174874"/>
            <a:ext cx="51811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5" name="Text Placeholder 4"/>
          <p:cNvSpPr>
            <a:spLocks noGrp="1"/>
          </p:cNvSpPr>
          <p:nvPr>
            <p:ph type="body" sz="quarter" idx="3"/>
          </p:nvPr>
        </p:nvSpPr>
        <p:spPr bwMode="auto">
          <a:xfrm>
            <a:off x="6193377" y="1535113"/>
            <a:ext cx="5183210" cy="63976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t>Click to edit Master text styles</a:t>
            </a:r>
          </a:p>
        </p:txBody>
      </p:sp>
      <p:sp>
        <p:nvSpPr>
          <p:cNvPr id="6" name="Content Placeholder 5"/>
          <p:cNvSpPr>
            <a:spLocks noGrp="1"/>
          </p:cNvSpPr>
          <p:nvPr>
            <p:ph sz="quarter" idx="4"/>
          </p:nvPr>
        </p:nvSpPr>
        <p:spPr bwMode="auto">
          <a:xfrm>
            <a:off x="6193377" y="2174874"/>
            <a:ext cx="518321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7" name="Date Placeholder 6"/>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8" name="Footer Placeholder 7"/>
          <p:cNvSpPr>
            <a:spLocks noGrp="1"/>
          </p:cNvSpPr>
          <p:nvPr>
            <p:ph type="ftr" sz="quarter" idx="11"/>
          </p:nvPr>
        </p:nvSpPr>
        <p:spPr bwMode="auto"/>
        <p:txBody>
          <a:bodyPr/>
          <a:lstStyle/>
          <a:p>
            <a:pPr>
              <a:defRPr/>
            </a:pPr>
            <a:endParaRPr/>
          </a:p>
        </p:txBody>
      </p:sp>
      <p:sp>
        <p:nvSpPr>
          <p:cNvPr id="9" name="Slide Number Placeholder 8"/>
          <p:cNvSpPr>
            <a:spLocks noGrp="1"/>
          </p:cNvSpPr>
          <p:nvPr>
            <p:ph type="sldNum" sz="quarter" idx="12"/>
          </p:nvPr>
        </p:nvSpPr>
        <p:spPr bwMode="auto"/>
        <p:txBody>
          <a:bodyPr/>
          <a:lstStyle/>
          <a:p>
            <a:pPr>
              <a:defRPr/>
            </a:pPr>
            <a:fld id="{6A530004-958A-4E15-9840-E9741BECB0F3}" type="slidenum">
              <a:rPr/>
              <a:t>‹N°›</a:t>
            </a:fld>
            <a:endParaRPr/>
          </a:p>
        </p:txBody>
      </p:sp>
      <p:sp>
        <p:nvSpPr>
          <p:cNvPr id="10" name="Title 9"/>
          <p:cNvSpPr>
            <a:spLocks noGrp="1"/>
          </p:cNvSpPr>
          <p:nvPr>
            <p:ph type="title"/>
          </p:nvPr>
        </p:nvSpPr>
        <p:spPr bwMode="auto"/>
        <p:txBody>
          <a:bodyPr/>
          <a:lstStyle/>
          <a:p>
            <a:pPr>
              <a:defRPr/>
            </a:pPr>
            <a:r>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t>Click to edit Master title style</a:t>
            </a:r>
          </a:p>
        </p:txBody>
      </p:sp>
      <p:sp>
        <p:nvSpPr>
          <p:cNvPr id="3" name="Date Placeholder 2"/>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4" name="Footer Placeholder 3"/>
          <p:cNvSpPr>
            <a:spLocks noGrp="1"/>
          </p:cNvSpPr>
          <p:nvPr>
            <p:ph type="ftr" sz="quarter" idx="11"/>
          </p:nvPr>
        </p:nvSpPr>
        <p:spPr bwMode="auto"/>
        <p:txBody>
          <a:bodyPr/>
          <a:lstStyle/>
          <a:p>
            <a:pPr>
              <a:defRPr/>
            </a:pPr>
            <a:endParaRPr/>
          </a:p>
        </p:txBody>
      </p:sp>
      <p:sp>
        <p:nvSpPr>
          <p:cNvPr id="5" name="Slide Number Placeholder 4"/>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userDrawn="1">
  <p:cSld name="Blank">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3" name="Footer Placeholder 2"/>
          <p:cNvSpPr>
            <a:spLocks noGrp="1"/>
          </p:cNvSpPr>
          <p:nvPr>
            <p:ph type="ftr" sz="quarter" idx="11"/>
          </p:nvPr>
        </p:nvSpPr>
        <p:spPr bwMode="auto"/>
        <p:txBody>
          <a:bodyPr/>
          <a:lstStyle/>
          <a:p>
            <a:pPr>
              <a:defRPr/>
            </a:pPr>
            <a:endParaRPr/>
          </a:p>
        </p:txBody>
      </p:sp>
      <p:sp>
        <p:nvSpPr>
          <p:cNvPr id="4" name="Slide Number Placeholder 3"/>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userDrawn="1">
  <p:cSld name="Content with Capti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09610" y="273054"/>
            <a:ext cx="4011084" cy="1162049"/>
          </a:xfrm>
        </p:spPr>
        <p:txBody>
          <a:bodyPr anchor="b"/>
          <a:lstStyle>
            <a:lvl1pPr algn="l">
              <a:defRPr sz="2000" b="1"/>
            </a:lvl1pPr>
          </a:lstStyle>
          <a:p>
            <a:pPr>
              <a:defRPr/>
            </a:pPr>
            <a:r>
              <a:t>Click to edit Master title style</a:t>
            </a:r>
          </a:p>
        </p:txBody>
      </p:sp>
      <p:sp>
        <p:nvSpPr>
          <p:cNvPr id="3" name="Content Placeholder 2"/>
          <p:cNvSpPr>
            <a:spLocks noGrp="1"/>
          </p:cNvSpPr>
          <p:nvPr>
            <p:ph idx="1"/>
          </p:nvPr>
        </p:nvSpPr>
        <p:spPr bwMode="auto">
          <a:xfrm>
            <a:off x="4766732" y="273050"/>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Text Placeholder 3"/>
          <p:cNvSpPr>
            <a:spLocks noGrp="1"/>
          </p:cNvSpPr>
          <p:nvPr>
            <p:ph type="body" sz="half" idx="2"/>
          </p:nvPr>
        </p:nvSpPr>
        <p:spPr bwMode="auto">
          <a:xfrm>
            <a:off x="609610"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t>Click to edit Master text styles</a:t>
            </a:r>
          </a:p>
        </p:txBody>
      </p:sp>
      <p:sp>
        <p:nvSpPr>
          <p:cNvPr id="5" name="Date Placeholder 4"/>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userDrawn="1">
  <p:cSld name="Picture with Capti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15413" y="4800603"/>
            <a:ext cx="10561173" cy="566738"/>
          </a:xfrm>
        </p:spPr>
        <p:txBody>
          <a:bodyPr anchor="b"/>
          <a:lstStyle>
            <a:lvl1pPr algn="l">
              <a:defRPr sz="2000" b="1"/>
            </a:lvl1pPr>
          </a:lstStyle>
          <a:p>
            <a:pPr>
              <a:defRPr/>
            </a:pPr>
            <a:r>
              <a:t>Click to edit Master title style</a:t>
            </a:r>
          </a:p>
        </p:txBody>
      </p:sp>
      <p:sp>
        <p:nvSpPr>
          <p:cNvPr id="3" name="Picture Placeholder 2"/>
          <p:cNvSpPr>
            <a:spLocks noGrp="1"/>
          </p:cNvSpPr>
          <p:nvPr>
            <p:ph type="pic" idx="1"/>
          </p:nvPr>
        </p:nvSpPr>
        <p:spPr bwMode="auto">
          <a:xfrm>
            <a:off x="815413" y="612778"/>
            <a:ext cx="10561173" cy="41147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a:p>
        </p:txBody>
      </p:sp>
      <p:sp>
        <p:nvSpPr>
          <p:cNvPr id="4" name="Text Placeholder 3"/>
          <p:cNvSpPr>
            <a:spLocks noGrp="1"/>
          </p:cNvSpPr>
          <p:nvPr>
            <p:ph type="body" sz="half" idx="2"/>
          </p:nvPr>
        </p:nvSpPr>
        <p:spPr bwMode="auto">
          <a:xfrm>
            <a:off x="815413" y="5367337"/>
            <a:ext cx="1056117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t>Click to edit Master text styles</a:t>
            </a:r>
          </a:p>
        </p:txBody>
      </p:sp>
      <p:sp>
        <p:nvSpPr>
          <p:cNvPr id="5" name="Date Placeholder 4"/>
          <p:cNvSpPr>
            <a:spLocks noGrp="1"/>
          </p:cNvSpPr>
          <p:nvPr>
            <p:ph type="dt" sz="half" idx="10"/>
          </p:nvPr>
        </p:nvSpPr>
        <p:spPr bwMode="auto"/>
        <p:txBody>
          <a:bodyPr/>
          <a:lstStyle/>
          <a:p>
            <a:pPr>
              <a:defRPr/>
            </a:pPr>
            <a:fld id="{B7184183-74E9-4393-9769-E1D9236041BE}" type="datetimeFigureOut">
              <a:rPr lang="fr-FR"/>
              <a:t>07/07/2025</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6A530004-958A-4E15-9840-E9741BECB0F3}" type="slidenum">
              <a:r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7" name="Shape 1100"/>
          <p:cNvSpPr>
            <a:spLocks noGrp="1" noChangeArrowheads="1"/>
          </p:cNvSpPr>
          <p:nvPr userDrawn="1"/>
        </p:nvSpPr>
        <p:spPr bwMode="auto">
          <a:xfrm>
            <a:off x="3669" y="270"/>
            <a:ext cx="12184661" cy="6857460"/>
          </a:xfrm>
          <a:custGeom>
            <a:avLst/>
            <a:gdLst>
              <a:gd name="connsiteX0" fmla="*/ 43199 w 43199"/>
              <a:gd name="connsiteY0" fmla="*/ 23405 h 43200"/>
              <a:gd name="connsiteX1" fmla="*/ 43199 w 43199"/>
              <a:gd name="connsiteY1" fmla="*/ 23405 h 43200"/>
              <a:gd name="connsiteX2" fmla="*/ 41239 w 43199"/>
              <a:gd name="connsiteY2" fmla="*/ 21600 h 43200"/>
              <a:gd name="connsiteX3" fmla="*/ 43199 w 43199"/>
              <a:gd name="connsiteY3" fmla="*/ 19794 h 43200"/>
              <a:gd name="connsiteX4" fmla="*/ 43199 w 43199"/>
              <a:gd name="connsiteY4" fmla="*/ 19794 h 43200"/>
              <a:gd name="connsiteX5" fmla="*/ 43174 w 43199"/>
              <a:gd name="connsiteY5" fmla="*/ 19794 h 43200"/>
              <a:gd name="connsiteX6" fmla="*/ 43174 w 43199"/>
              <a:gd name="connsiteY6" fmla="*/ 0 h 43200"/>
              <a:gd name="connsiteX7" fmla="*/ 0 w 43199"/>
              <a:gd name="connsiteY7" fmla="*/ 0 h 43200"/>
              <a:gd name="connsiteX8" fmla="*/ 0 w 43199"/>
              <a:gd name="connsiteY8" fmla="*/ 43200 h 43200"/>
              <a:gd name="connsiteX9" fmla="*/ 43174 w 43199"/>
              <a:gd name="connsiteY9" fmla="*/ 43200 h 43200"/>
              <a:gd name="connsiteX10" fmla="*/ 43174 w 43199"/>
              <a:gd name="connsiteY10" fmla="*/ 23405 h 43200"/>
              <a:gd name="connsiteX11" fmla="*/ 43174 w 43199"/>
              <a:gd name="connsiteY11" fmla="*/ 23405 h 43200"/>
              <a:gd name="connsiteX12" fmla="*/ 43199 w 43199"/>
              <a:gd name="connsiteY12" fmla="*/ 23405 h 43200"/>
              <a:gd name="connsiteX0" fmla="*/ 43199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19794 h 43200"/>
              <a:gd name="connsiteX5" fmla="*/ 43174 w 43199"/>
              <a:gd name="connsiteY5" fmla="*/ 0 h 43200"/>
              <a:gd name="connsiteX6" fmla="*/ 0 w 43199"/>
              <a:gd name="connsiteY6" fmla="*/ 0 h 43200"/>
              <a:gd name="connsiteX7" fmla="*/ 0 w 43199"/>
              <a:gd name="connsiteY7" fmla="*/ 43200 h 43200"/>
              <a:gd name="connsiteX8" fmla="*/ 43174 w 43199"/>
              <a:gd name="connsiteY8" fmla="*/ 43200 h 43200"/>
              <a:gd name="connsiteX9" fmla="*/ 43174 w 43199"/>
              <a:gd name="connsiteY9" fmla="*/ 23405 h 43200"/>
              <a:gd name="connsiteX10" fmla="*/ 43174 w 43199"/>
              <a:gd name="connsiteY10" fmla="*/ 23405 h 43200"/>
              <a:gd name="connsiteX11" fmla="*/ 43199 w 43199"/>
              <a:gd name="connsiteY11"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19794 h 43200"/>
              <a:gd name="connsiteX5" fmla="*/ 43174 w 43199"/>
              <a:gd name="connsiteY5" fmla="*/ 0 h 43200"/>
              <a:gd name="connsiteX6" fmla="*/ 0 w 43199"/>
              <a:gd name="connsiteY6" fmla="*/ 0 h 43200"/>
              <a:gd name="connsiteX7" fmla="*/ 0 w 43199"/>
              <a:gd name="connsiteY7" fmla="*/ 43200 h 43200"/>
              <a:gd name="connsiteX8" fmla="*/ 43174 w 43199"/>
              <a:gd name="connsiteY8" fmla="*/ 43200 h 43200"/>
              <a:gd name="connsiteX9" fmla="*/ 43174 w 43199"/>
              <a:gd name="connsiteY9" fmla="*/ 23405 h 43200"/>
              <a:gd name="connsiteX10" fmla="*/ 43174 w 43199"/>
              <a:gd name="connsiteY10"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8" fmla="*/ 43174 w 43199"/>
              <a:gd name="connsiteY8" fmla="*/ 23405 h 43200"/>
              <a:gd name="connsiteX9" fmla="*/ 43174 w 43199"/>
              <a:gd name="connsiteY9"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8" fmla="*/ 43174 w 43199"/>
              <a:gd name="connsiteY8" fmla="*/ 23405 h 43200"/>
              <a:gd name="connsiteX0" fmla="*/ 43174 w 43199"/>
              <a:gd name="connsiteY0" fmla="*/ 43200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0" fmla="*/ 43174 w 43199"/>
              <a:gd name="connsiteY0" fmla="*/ 43200 h 43200"/>
              <a:gd name="connsiteX1" fmla="*/ 43199 w 43199"/>
              <a:gd name="connsiteY1" fmla="*/ 23405 h 43200"/>
              <a:gd name="connsiteX2" fmla="*/ 43199 w 43199"/>
              <a:gd name="connsiteY2" fmla="*/ 19794 h 43200"/>
              <a:gd name="connsiteX3" fmla="*/ 43174 w 43199"/>
              <a:gd name="connsiteY3" fmla="*/ 0 h 43200"/>
              <a:gd name="connsiteX4" fmla="*/ 0 w 43199"/>
              <a:gd name="connsiteY4" fmla="*/ 0 h 43200"/>
              <a:gd name="connsiteX5" fmla="*/ 0 w 43199"/>
              <a:gd name="connsiteY5" fmla="*/ 43200 h 43200"/>
              <a:gd name="connsiteX6" fmla="*/ 43174 w 43199"/>
              <a:gd name="connsiteY6" fmla="*/ 43200 h 43200"/>
              <a:gd name="connsiteX0" fmla="*/ 43174 w 46380"/>
              <a:gd name="connsiteY0" fmla="*/ 43200 h 43200"/>
              <a:gd name="connsiteX1" fmla="*/ 43199 w 46380"/>
              <a:gd name="connsiteY1" fmla="*/ 19794 h 43200"/>
              <a:gd name="connsiteX2" fmla="*/ 43174 w 46380"/>
              <a:gd name="connsiteY2" fmla="*/ 0 h 43200"/>
              <a:gd name="connsiteX3" fmla="*/ 0 w 46380"/>
              <a:gd name="connsiteY3" fmla="*/ 0 h 43200"/>
              <a:gd name="connsiteX4" fmla="*/ 0 w 46380"/>
              <a:gd name="connsiteY4" fmla="*/ 43200 h 43200"/>
              <a:gd name="connsiteX5" fmla="*/ 43174 w 46380"/>
              <a:gd name="connsiteY5" fmla="*/ 43200 h 43200"/>
              <a:gd name="connsiteX0" fmla="*/ 43174 w 43199"/>
              <a:gd name="connsiteY0" fmla="*/ 43200 h 43200"/>
              <a:gd name="connsiteX1" fmla="*/ 43199 w 43199"/>
              <a:gd name="connsiteY1" fmla="*/ 19794 h 43200"/>
              <a:gd name="connsiteX2" fmla="*/ 43174 w 43199"/>
              <a:gd name="connsiteY2" fmla="*/ 0 h 43200"/>
              <a:gd name="connsiteX3" fmla="*/ 0 w 43199"/>
              <a:gd name="connsiteY3" fmla="*/ 0 h 43200"/>
              <a:gd name="connsiteX4" fmla="*/ 0 w 43199"/>
              <a:gd name="connsiteY4" fmla="*/ 43200 h 43200"/>
              <a:gd name="connsiteX5" fmla="*/ 43174 w 43199"/>
              <a:gd name="connsiteY5" fmla="*/ 43200 h 43200"/>
              <a:gd name="connsiteX0" fmla="*/ 43174 w 43174"/>
              <a:gd name="connsiteY0" fmla="*/ 43200 h 43200"/>
              <a:gd name="connsiteX1" fmla="*/ 43174 w 43174"/>
              <a:gd name="connsiteY1" fmla="*/ 0 h 43200"/>
              <a:gd name="connsiteX2" fmla="*/ 0 w 43174"/>
              <a:gd name="connsiteY2" fmla="*/ 0 h 43200"/>
              <a:gd name="connsiteX3" fmla="*/ 0 w 43174"/>
              <a:gd name="connsiteY3" fmla="*/ 43200 h 43200"/>
              <a:gd name="connsiteX4" fmla="*/ 43174 w 43174"/>
              <a:gd name="connsiteY4" fmla="*/ 43200 h 43200"/>
              <a:gd name="connsiteX0" fmla="*/ 43174 w 43174"/>
              <a:gd name="connsiteY0" fmla="*/ 43200 h 43200"/>
              <a:gd name="connsiteX1" fmla="*/ 43174 w 43174"/>
              <a:gd name="connsiteY1" fmla="*/ 0 h 43200"/>
              <a:gd name="connsiteX2" fmla="*/ 0 w 43174"/>
              <a:gd name="connsiteY2" fmla="*/ 0 h 43200"/>
              <a:gd name="connsiteX3" fmla="*/ 0 w 43174"/>
              <a:gd name="connsiteY3" fmla="*/ 43200 h 43200"/>
              <a:gd name="connsiteX4" fmla="*/ 43174 w 43174"/>
              <a:gd name="connsiteY4" fmla="*/ 43200 h 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174" h="43200" stroke="0" extrusionOk="0">
                <a:moveTo>
                  <a:pt x="43174" y="43200"/>
                </a:moveTo>
                <a:lnTo>
                  <a:pt x="43174" y="0"/>
                </a:lnTo>
                <a:lnTo>
                  <a:pt x="0" y="0"/>
                </a:lnTo>
                <a:lnTo>
                  <a:pt x="0" y="43200"/>
                </a:lnTo>
                <a:lnTo>
                  <a:pt x="43174" y="43200"/>
                </a:lnTo>
                <a:close/>
              </a:path>
            </a:pathLst>
          </a:custGeom>
          <a:solidFill>
            <a:schemeClr val="accent6">
              <a:lumMod val="20000"/>
              <a:lumOff val="80000"/>
            </a:schemeClr>
          </a:solidFill>
          <a:ln w="9524">
            <a:solidFill>
              <a:srgbClr val="000000"/>
            </a:solidFill>
            <a:round/>
            <a:headEnd/>
            <a:tailEnd/>
          </a:ln>
        </p:spPr>
      </p:sp>
      <p:sp>
        <p:nvSpPr>
          <p:cNvPr id="8" name="Shape 1103"/>
          <p:cNvSpPr>
            <a:spLocks noGrp="1" noChangeArrowheads="1"/>
          </p:cNvSpPr>
          <p:nvPr userDrawn="1"/>
        </p:nvSpPr>
        <p:spPr bwMode="auto">
          <a:xfrm>
            <a:off x="183165" y="101751"/>
            <a:ext cx="7789614" cy="5857890"/>
          </a:xfrm>
          <a:custGeom>
            <a:avLst/>
            <a:gdLst/>
            <a:ahLst/>
            <a:cxnLst/>
            <a:rect l="l" t="t" r="r" b="b"/>
            <a:pathLst>
              <a:path w="43200" h="43200" stroke="0" extrusionOk="0">
                <a:moveTo>
                  <a:pt x="43199" y="21599"/>
                </a:moveTo>
                <a:lnTo>
                  <a:pt x="43199" y="21599"/>
                </a:lnTo>
                <a:lnTo>
                  <a:pt x="43199" y="21599"/>
                </a:lnTo>
                <a:cubicBezTo>
                  <a:pt x="43199" y="21599"/>
                  <a:pt x="43199" y="21599"/>
                  <a:pt x="43199" y="21599"/>
                </a:cubicBezTo>
                <a:lnTo>
                  <a:pt x="43199" y="21599"/>
                </a:lnTo>
                <a:lnTo>
                  <a:pt x="43199" y="21599"/>
                </a:lnTo>
                <a:cubicBezTo>
                  <a:pt x="43199" y="33449"/>
                  <a:pt x="33448" y="43199"/>
                  <a:pt x="21600" y="43199"/>
                </a:cubicBezTo>
                <a:lnTo>
                  <a:pt x="21600" y="43199"/>
                </a:lnTo>
                <a:cubicBezTo>
                  <a:pt x="9749" y="43199"/>
                  <a:pt x="0" y="33449"/>
                  <a:pt x="0" y="21599"/>
                </a:cubicBezTo>
                <a:lnTo>
                  <a:pt x="0" y="21599"/>
                </a:lnTo>
                <a:cubicBezTo>
                  <a:pt x="0" y="9750"/>
                  <a:pt x="9749" y="0"/>
                  <a:pt x="21600" y="0"/>
                </a:cubicBezTo>
                <a:lnTo>
                  <a:pt x="21600" y="0"/>
                </a:lnTo>
                <a:cubicBezTo>
                  <a:pt x="33448" y="0"/>
                  <a:pt x="43199" y="9750"/>
                  <a:pt x="43199" y="21599"/>
                </a:cubicBezTo>
              </a:path>
            </a:pathLst>
          </a:custGeom>
          <a:solidFill>
            <a:srgbClr val="FFFFFF">
              <a:alpha val="1568"/>
            </a:srgbClr>
          </a:solidFill>
          <a:ln w="9524">
            <a:solidFill>
              <a:srgbClr val="000000"/>
            </a:solidFill>
            <a:round/>
            <a:headEnd/>
            <a:tailEnd/>
          </a:ln>
        </p:spPr>
      </p:sp>
      <p:sp>
        <p:nvSpPr>
          <p:cNvPr id="9" name="Shape 1104"/>
          <p:cNvSpPr>
            <a:spLocks noGrp="1" noChangeArrowheads="1"/>
          </p:cNvSpPr>
          <p:nvPr userDrawn="1"/>
        </p:nvSpPr>
        <p:spPr bwMode="auto">
          <a:xfrm>
            <a:off x="244971" y="130323"/>
            <a:ext cx="7610403" cy="5723438"/>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50" y="43200"/>
                  <a:pt x="21600" y="43200"/>
                </a:cubicBezTo>
                <a:lnTo>
                  <a:pt x="21600" y="43200"/>
                </a:lnTo>
                <a:cubicBezTo>
                  <a:pt x="9749" y="43200"/>
                  <a:pt x="0" y="33449"/>
                  <a:pt x="0" y="21600"/>
                </a:cubicBezTo>
                <a:lnTo>
                  <a:pt x="0" y="21600"/>
                </a:lnTo>
                <a:cubicBezTo>
                  <a:pt x="0" y="9751"/>
                  <a:pt x="9749" y="0"/>
                  <a:pt x="21600" y="0"/>
                </a:cubicBezTo>
                <a:lnTo>
                  <a:pt x="21600" y="0"/>
                </a:lnTo>
                <a:cubicBezTo>
                  <a:pt x="33450" y="0"/>
                  <a:pt x="43200" y="9750"/>
                  <a:pt x="43200" y="21600"/>
                </a:cubicBezTo>
              </a:path>
            </a:pathLst>
          </a:custGeom>
          <a:solidFill>
            <a:srgbClr val="FFFFFF">
              <a:alpha val="3137"/>
            </a:srgbClr>
          </a:solidFill>
          <a:ln w="9524">
            <a:solidFill>
              <a:srgbClr val="000000"/>
            </a:solidFill>
            <a:round/>
            <a:headEnd/>
            <a:tailEnd/>
          </a:ln>
        </p:spPr>
      </p:sp>
      <p:sp>
        <p:nvSpPr>
          <p:cNvPr id="10" name="Shape 1105"/>
          <p:cNvSpPr>
            <a:spLocks noGrp="1" noChangeArrowheads="1"/>
          </p:cNvSpPr>
          <p:nvPr userDrawn="1"/>
        </p:nvSpPr>
        <p:spPr bwMode="auto">
          <a:xfrm>
            <a:off x="306493" y="159054"/>
            <a:ext cx="7431757" cy="5588830"/>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50"/>
                  <a:pt x="33448" y="43200"/>
                  <a:pt x="21599" y="43200"/>
                </a:cubicBezTo>
                <a:lnTo>
                  <a:pt x="21599" y="43200"/>
                </a:lnTo>
                <a:cubicBezTo>
                  <a:pt x="9749" y="43200"/>
                  <a:pt x="0" y="33450"/>
                  <a:pt x="0" y="21599"/>
                </a:cubicBezTo>
                <a:lnTo>
                  <a:pt x="0" y="21599"/>
                </a:lnTo>
                <a:cubicBezTo>
                  <a:pt x="0" y="9750"/>
                  <a:pt x="9749" y="0"/>
                  <a:pt x="21599" y="0"/>
                </a:cubicBezTo>
                <a:lnTo>
                  <a:pt x="21599" y="0"/>
                </a:lnTo>
                <a:cubicBezTo>
                  <a:pt x="33448" y="0"/>
                  <a:pt x="43200" y="9750"/>
                  <a:pt x="43200" y="21599"/>
                </a:cubicBezTo>
              </a:path>
            </a:pathLst>
          </a:custGeom>
          <a:solidFill>
            <a:srgbClr val="FFFFFF">
              <a:alpha val="4705"/>
            </a:srgbClr>
          </a:solidFill>
          <a:ln w="9524">
            <a:solidFill>
              <a:srgbClr val="000000"/>
            </a:solidFill>
            <a:round/>
            <a:headEnd/>
            <a:tailEnd/>
          </a:ln>
        </p:spPr>
      </p:sp>
      <p:sp>
        <p:nvSpPr>
          <p:cNvPr id="11" name="Shape 1106"/>
          <p:cNvSpPr>
            <a:spLocks noGrp="1" noChangeArrowheads="1"/>
          </p:cNvSpPr>
          <p:nvPr userDrawn="1"/>
        </p:nvSpPr>
        <p:spPr bwMode="auto">
          <a:xfrm>
            <a:off x="368021" y="187787"/>
            <a:ext cx="7252827" cy="5454378"/>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7"/>
                  <a:pt x="33450" y="43200"/>
                  <a:pt x="21600" y="43200"/>
                </a:cubicBezTo>
                <a:lnTo>
                  <a:pt x="21600" y="43200"/>
                </a:lnTo>
                <a:cubicBezTo>
                  <a:pt x="9750" y="43200"/>
                  <a:pt x="0" y="33447"/>
                  <a:pt x="0" y="21599"/>
                </a:cubicBezTo>
                <a:lnTo>
                  <a:pt x="0" y="21599"/>
                </a:lnTo>
                <a:cubicBezTo>
                  <a:pt x="0" y="9749"/>
                  <a:pt x="9750" y="0"/>
                  <a:pt x="21600" y="0"/>
                </a:cubicBezTo>
                <a:lnTo>
                  <a:pt x="21600" y="0"/>
                </a:lnTo>
                <a:cubicBezTo>
                  <a:pt x="33450" y="0"/>
                  <a:pt x="43200" y="9749"/>
                  <a:pt x="43200" y="21599"/>
                </a:cubicBezTo>
              </a:path>
            </a:pathLst>
          </a:custGeom>
          <a:solidFill>
            <a:srgbClr val="FFFFFF">
              <a:alpha val="6274"/>
            </a:srgbClr>
          </a:solidFill>
          <a:ln w="9524">
            <a:solidFill>
              <a:srgbClr val="000000"/>
            </a:solidFill>
            <a:round/>
            <a:headEnd/>
            <a:tailEnd/>
          </a:ln>
        </p:spPr>
      </p:sp>
      <p:sp>
        <p:nvSpPr>
          <p:cNvPr id="12" name="Shape 1107"/>
          <p:cNvSpPr>
            <a:spLocks noGrp="1" noChangeArrowheads="1"/>
          </p:cNvSpPr>
          <p:nvPr userDrawn="1"/>
        </p:nvSpPr>
        <p:spPr bwMode="auto">
          <a:xfrm>
            <a:off x="429541" y="216360"/>
            <a:ext cx="7074181" cy="531992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8"/>
                  <a:pt x="33448" y="43200"/>
                  <a:pt x="21600" y="43200"/>
                </a:cubicBezTo>
                <a:lnTo>
                  <a:pt x="21600" y="43200"/>
                </a:lnTo>
                <a:cubicBezTo>
                  <a:pt x="9751" y="43200"/>
                  <a:pt x="0" y="33448"/>
                  <a:pt x="0" y="21599"/>
                </a:cubicBezTo>
                <a:lnTo>
                  <a:pt x="0" y="21599"/>
                </a:lnTo>
                <a:cubicBezTo>
                  <a:pt x="0" y="9751"/>
                  <a:pt x="9751" y="0"/>
                  <a:pt x="21600" y="0"/>
                </a:cubicBezTo>
                <a:lnTo>
                  <a:pt x="21600" y="0"/>
                </a:lnTo>
                <a:cubicBezTo>
                  <a:pt x="33448" y="0"/>
                  <a:pt x="43200" y="9751"/>
                  <a:pt x="43200" y="21599"/>
                </a:cubicBezTo>
              </a:path>
            </a:pathLst>
          </a:custGeom>
          <a:solidFill>
            <a:srgbClr val="FFFFFF">
              <a:alpha val="7843"/>
            </a:srgbClr>
          </a:solidFill>
          <a:ln w="9524">
            <a:solidFill>
              <a:srgbClr val="000000"/>
            </a:solidFill>
            <a:round/>
            <a:headEnd/>
            <a:tailEnd/>
          </a:ln>
        </p:spPr>
      </p:sp>
      <p:sp>
        <p:nvSpPr>
          <p:cNvPr id="13" name="Shape 1108"/>
          <p:cNvSpPr>
            <a:spLocks noGrp="1" noChangeArrowheads="1"/>
          </p:cNvSpPr>
          <p:nvPr userDrawn="1"/>
        </p:nvSpPr>
        <p:spPr bwMode="auto">
          <a:xfrm>
            <a:off x="491347" y="245090"/>
            <a:ext cx="6894970" cy="5185318"/>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9" y="43200"/>
                  <a:pt x="21599" y="43200"/>
                </a:cubicBezTo>
                <a:lnTo>
                  <a:pt x="21599" y="43200"/>
                </a:lnTo>
                <a:cubicBezTo>
                  <a:pt x="9750" y="43200"/>
                  <a:pt x="0" y="33449"/>
                  <a:pt x="0" y="21600"/>
                </a:cubicBezTo>
                <a:lnTo>
                  <a:pt x="0" y="21600"/>
                </a:lnTo>
                <a:cubicBezTo>
                  <a:pt x="0" y="9750"/>
                  <a:pt x="9750" y="0"/>
                  <a:pt x="21599" y="0"/>
                </a:cubicBezTo>
                <a:lnTo>
                  <a:pt x="21599" y="0"/>
                </a:lnTo>
                <a:cubicBezTo>
                  <a:pt x="33449" y="0"/>
                  <a:pt x="43200" y="9750"/>
                  <a:pt x="43200" y="21600"/>
                </a:cubicBezTo>
              </a:path>
            </a:pathLst>
          </a:custGeom>
          <a:solidFill>
            <a:srgbClr val="FFFFFF">
              <a:alpha val="9411"/>
            </a:srgbClr>
          </a:solidFill>
          <a:ln w="9524">
            <a:solidFill>
              <a:srgbClr val="000000"/>
            </a:solidFill>
            <a:round/>
            <a:headEnd/>
            <a:tailEnd/>
          </a:ln>
        </p:spPr>
      </p:sp>
      <p:sp>
        <p:nvSpPr>
          <p:cNvPr id="14" name="Shape 1109"/>
          <p:cNvSpPr>
            <a:spLocks noGrp="1" noChangeArrowheads="1"/>
          </p:cNvSpPr>
          <p:nvPr userDrawn="1"/>
        </p:nvSpPr>
        <p:spPr bwMode="auto">
          <a:xfrm>
            <a:off x="552877" y="273821"/>
            <a:ext cx="6716041" cy="5050710"/>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8"/>
                  <a:pt x="33449" y="43199"/>
                  <a:pt x="21600" y="43199"/>
                </a:cubicBezTo>
                <a:lnTo>
                  <a:pt x="21600" y="43199"/>
                </a:lnTo>
                <a:cubicBezTo>
                  <a:pt x="9750" y="43199"/>
                  <a:pt x="0" y="33448"/>
                  <a:pt x="0" y="21600"/>
                </a:cubicBezTo>
                <a:lnTo>
                  <a:pt x="0" y="21600"/>
                </a:lnTo>
                <a:cubicBezTo>
                  <a:pt x="0" y="9748"/>
                  <a:pt x="9750" y="0"/>
                  <a:pt x="21600" y="0"/>
                </a:cubicBezTo>
                <a:lnTo>
                  <a:pt x="21600" y="0"/>
                </a:lnTo>
                <a:cubicBezTo>
                  <a:pt x="33449" y="0"/>
                  <a:pt x="43200" y="9748"/>
                  <a:pt x="43200" y="21600"/>
                </a:cubicBezTo>
              </a:path>
            </a:pathLst>
          </a:custGeom>
          <a:solidFill>
            <a:srgbClr val="FFFFFF">
              <a:alpha val="10980"/>
            </a:srgbClr>
          </a:solidFill>
          <a:ln w="9524">
            <a:solidFill>
              <a:srgbClr val="000000"/>
            </a:solidFill>
            <a:round/>
            <a:headEnd/>
            <a:tailEnd/>
          </a:ln>
        </p:spPr>
      </p:sp>
      <p:sp>
        <p:nvSpPr>
          <p:cNvPr id="15" name="Shape 1110"/>
          <p:cNvSpPr>
            <a:spLocks noGrp="1" noChangeArrowheads="1"/>
          </p:cNvSpPr>
          <p:nvPr userDrawn="1"/>
        </p:nvSpPr>
        <p:spPr bwMode="auto">
          <a:xfrm>
            <a:off x="614397" y="302395"/>
            <a:ext cx="6537394" cy="4916258"/>
          </a:xfrm>
          <a:custGeom>
            <a:avLst/>
            <a:gdLst/>
            <a:ahLst/>
            <a:cxnLst/>
            <a:rect l="l" t="t" r="r" b="b"/>
            <a:pathLst>
              <a:path w="43200" h="43200" stroke="0" extrusionOk="0">
                <a:moveTo>
                  <a:pt x="43199" y="21600"/>
                </a:moveTo>
                <a:lnTo>
                  <a:pt x="43199" y="21600"/>
                </a:lnTo>
                <a:lnTo>
                  <a:pt x="43199" y="21600"/>
                </a:lnTo>
                <a:cubicBezTo>
                  <a:pt x="43199" y="21600"/>
                  <a:pt x="43199" y="21600"/>
                  <a:pt x="43199" y="21600"/>
                </a:cubicBezTo>
                <a:lnTo>
                  <a:pt x="43199" y="21600"/>
                </a:lnTo>
                <a:lnTo>
                  <a:pt x="43199" y="21600"/>
                </a:lnTo>
                <a:cubicBezTo>
                  <a:pt x="43199" y="33449"/>
                  <a:pt x="33449" y="43200"/>
                  <a:pt x="21600" y="43200"/>
                </a:cubicBezTo>
                <a:lnTo>
                  <a:pt x="21600" y="43200"/>
                </a:lnTo>
                <a:cubicBezTo>
                  <a:pt x="9750" y="43200"/>
                  <a:pt x="0" y="33449"/>
                  <a:pt x="0" y="21600"/>
                </a:cubicBezTo>
                <a:lnTo>
                  <a:pt x="0" y="21600"/>
                </a:lnTo>
                <a:cubicBezTo>
                  <a:pt x="0" y="9751"/>
                  <a:pt x="9750" y="0"/>
                  <a:pt x="21600" y="0"/>
                </a:cubicBezTo>
                <a:lnTo>
                  <a:pt x="21600" y="0"/>
                </a:lnTo>
                <a:cubicBezTo>
                  <a:pt x="33449" y="0"/>
                  <a:pt x="43199" y="9751"/>
                  <a:pt x="43199" y="21600"/>
                </a:cubicBezTo>
              </a:path>
            </a:pathLst>
          </a:custGeom>
          <a:solidFill>
            <a:srgbClr val="FFFFFF">
              <a:alpha val="12549"/>
            </a:srgbClr>
          </a:solidFill>
          <a:ln w="9524">
            <a:solidFill>
              <a:srgbClr val="000000"/>
            </a:solidFill>
            <a:round/>
            <a:headEnd/>
            <a:tailEnd/>
          </a:ln>
        </p:spPr>
      </p:sp>
      <p:sp>
        <p:nvSpPr>
          <p:cNvPr id="16" name="Shape 1111"/>
          <p:cNvSpPr>
            <a:spLocks noGrp="1" noChangeArrowheads="1"/>
          </p:cNvSpPr>
          <p:nvPr userDrawn="1"/>
        </p:nvSpPr>
        <p:spPr bwMode="auto">
          <a:xfrm>
            <a:off x="676203" y="331128"/>
            <a:ext cx="6358183" cy="4781650"/>
          </a:xfrm>
          <a:custGeom>
            <a:avLst/>
            <a:gdLst/>
            <a:ahLst/>
            <a:cxnLst/>
            <a:rect l="l" t="t" r="r" b="b"/>
            <a:pathLst>
              <a:path w="43200" h="43200" stroke="0" extrusionOk="0">
                <a:moveTo>
                  <a:pt x="43199" y="21600"/>
                </a:moveTo>
                <a:lnTo>
                  <a:pt x="43199" y="21600"/>
                </a:lnTo>
                <a:lnTo>
                  <a:pt x="43199" y="21600"/>
                </a:lnTo>
                <a:cubicBezTo>
                  <a:pt x="43199" y="21600"/>
                  <a:pt x="43199" y="21600"/>
                  <a:pt x="43199" y="21600"/>
                </a:cubicBezTo>
                <a:lnTo>
                  <a:pt x="43199" y="21600"/>
                </a:lnTo>
                <a:lnTo>
                  <a:pt x="43199" y="21600"/>
                </a:lnTo>
                <a:cubicBezTo>
                  <a:pt x="43199" y="33449"/>
                  <a:pt x="33449" y="43199"/>
                  <a:pt x="21598" y="43199"/>
                </a:cubicBezTo>
                <a:lnTo>
                  <a:pt x="21598" y="43199"/>
                </a:lnTo>
                <a:cubicBezTo>
                  <a:pt x="9750" y="43199"/>
                  <a:pt x="0" y="33449"/>
                  <a:pt x="0" y="21600"/>
                </a:cubicBezTo>
                <a:lnTo>
                  <a:pt x="0" y="21600"/>
                </a:lnTo>
                <a:cubicBezTo>
                  <a:pt x="0" y="9750"/>
                  <a:pt x="9750" y="0"/>
                  <a:pt x="21598" y="0"/>
                </a:cubicBezTo>
                <a:lnTo>
                  <a:pt x="21598" y="0"/>
                </a:lnTo>
                <a:cubicBezTo>
                  <a:pt x="33449" y="0"/>
                  <a:pt x="43199" y="9750"/>
                  <a:pt x="43199" y="21600"/>
                </a:cubicBezTo>
              </a:path>
            </a:pathLst>
          </a:custGeom>
          <a:solidFill>
            <a:srgbClr val="FFFFFF">
              <a:alpha val="14117"/>
            </a:srgbClr>
          </a:solidFill>
          <a:ln w="9524">
            <a:solidFill>
              <a:srgbClr val="000000"/>
            </a:solidFill>
            <a:round/>
            <a:headEnd/>
            <a:tailEnd/>
          </a:ln>
        </p:spPr>
      </p:sp>
      <p:sp>
        <p:nvSpPr>
          <p:cNvPr id="17" name="Shape 1112"/>
          <p:cNvSpPr>
            <a:spLocks noGrp="1" noChangeArrowheads="1"/>
          </p:cNvSpPr>
          <p:nvPr userDrawn="1"/>
        </p:nvSpPr>
        <p:spPr bwMode="auto">
          <a:xfrm>
            <a:off x="737731" y="359857"/>
            <a:ext cx="6179254" cy="464703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8" y="43199"/>
                  <a:pt x="21599" y="43199"/>
                </a:cubicBezTo>
                <a:lnTo>
                  <a:pt x="21599" y="43199"/>
                </a:lnTo>
                <a:cubicBezTo>
                  <a:pt x="9750" y="43199"/>
                  <a:pt x="0" y="33449"/>
                  <a:pt x="0" y="21600"/>
                </a:cubicBezTo>
                <a:lnTo>
                  <a:pt x="0" y="21600"/>
                </a:lnTo>
                <a:cubicBezTo>
                  <a:pt x="0" y="9751"/>
                  <a:pt x="9750" y="0"/>
                  <a:pt x="21599" y="0"/>
                </a:cubicBezTo>
                <a:lnTo>
                  <a:pt x="21599" y="0"/>
                </a:lnTo>
                <a:cubicBezTo>
                  <a:pt x="33448" y="0"/>
                  <a:pt x="43200" y="9751"/>
                  <a:pt x="43200" y="21599"/>
                </a:cubicBezTo>
              </a:path>
            </a:pathLst>
          </a:custGeom>
          <a:solidFill>
            <a:srgbClr val="FFFFFF">
              <a:alpha val="15686"/>
            </a:srgbClr>
          </a:solidFill>
          <a:ln w="9524">
            <a:solidFill>
              <a:srgbClr val="000000"/>
            </a:solidFill>
            <a:round/>
            <a:headEnd/>
            <a:tailEnd/>
          </a:ln>
        </p:spPr>
      </p:sp>
      <p:sp>
        <p:nvSpPr>
          <p:cNvPr id="18" name="Shape 1113"/>
          <p:cNvSpPr>
            <a:spLocks noGrp="1" noChangeArrowheads="1"/>
          </p:cNvSpPr>
          <p:nvPr userDrawn="1"/>
        </p:nvSpPr>
        <p:spPr bwMode="auto">
          <a:xfrm>
            <a:off x="799253" y="388590"/>
            <a:ext cx="6000607" cy="4512430"/>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49" y="43200"/>
                  <a:pt x="21600" y="43200"/>
                </a:cubicBezTo>
                <a:lnTo>
                  <a:pt x="21600" y="43200"/>
                </a:lnTo>
                <a:cubicBezTo>
                  <a:pt x="9750" y="43200"/>
                  <a:pt x="0" y="33449"/>
                  <a:pt x="0" y="21599"/>
                </a:cubicBezTo>
                <a:lnTo>
                  <a:pt x="0" y="21599"/>
                </a:lnTo>
                <a:cubicBezTo>
                  <a:pt x="0" y="9749"/>
                  <a:pt x="9750" y="0"/>
                  <a:pt x="21600" y="0"/>
                </a:cubicBezTo>
                <a:lnTo>
                  <a:pt x="21600" y="0"/>
                </a:lnTo>
                <a:cubicBezTo>
                  <a:pt x="33449" y="0"/>
                  <a:pt x="43200" y="9749"/>
                  <a:pt x="43200" y="21599"/>
                </a:cubicBezTo>
              </a:path>
            </a:pathLst>
          </a:custGeom>
          <a:solidFill>
            <a:srgbClr val="FFFFFF">
              <a:alpha val="17647"/>
            </a:srgbClr>
          </a:solidFill>
          <a:ln w="9524">
            <a:solidFill>
              <a:srgbClr val="000000"/>
            </a:solidFill>
            <a:round/>
            <a:headEnd/>
            <a:tailEnd/>
          </a:ln>
        </p:spPr>
      </p:sp>
      <p:sp>
        <p:nvSpPr>
          <p:cNvPr id="19" name="Shape 1114"/>
          <p:cNvSpPr>
            <a:spLocks noGrp="1" noChangeArrowheads="1"/>
          </p:cNvSpPr>
          <p:nvPr userDrawn="1"/>
        </p:nvSpPr>
        <p:spPr bwMode="auto">
          <a:xfrm>
            <a:off x="860777" y="417163"/>
            <a:ext cx="5821679" cy="437797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9" y="43200"/>
                  <a:pt x="21599" y="43200"/>
                </a:cubicBezTo>
                <a:lnTo>
                  <a:pt x="21599" y="43200"/>
                </a:lnTo>
                <a:cubicBezTo>
                  <a:pt x="9750" y="43200"/>
                  <a:pt x="0" y="33449"/>
                  <a:pt x="0" y="21600"/>
                </a:cubicBezTo>
                <a:lnTo>
                  <a:pt x="0" y="21600"/>
                </a:lnTo>
                <a:cubicBezTo>
                  <a:pt x="0" y="9750"/>
                  <a:pt x="9750" y="0"/>
                  <a:pt x="21599" y="0"/>
                </a:cubicBezTo>
                <a:lnTo>
                  <a:pt x="21599" y="0"/>
                </a:lnTo>
                <a:cubicBezTo>
                  <a:pt x="33449" y="0"/>
                  <a:pt x="43200" y="9750"/>
                  <a:pt x="43200" y="21600"/>
                </a:cubicBezTo>
              </a:path>
            </a:pathLst>
          </a:custGeom>
          <a:solidFill>
            <a:srgbClr val="FFFFFF">
              <a:alpha val="19215"/>
            </a:srgbClr>
          </a:solidFill>
          <a:ln w="9524">
            <a:solidFill>
              <a:srgbClr val="000000"/>
            </a:solidFill>
            <a:round/>
            <a:headEnd/>
            <a:tailEnd/>
          </a:ln>
        </p:spPr>
      </p:sp>
      <p:sp>
        <p:nvSpPr>
          <p:cNvPr id="20" name="Shape 1115"/>
          <p:cNvSpPr>
            <a:spLocks noGrp="1" noChangeArrowheads="1"/>
          </p:cNvSpPr>
          <p:nvPr userDrawn="1"/>
        </p:nvSpPr>
        <p:spPr bwMode="auto">
          <a:xfrm>
            <a:off x="922587" y="445894"/>
            <a:ext cx="5642750" cy="424352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48" y="43200"/>
                  <a:pt x="21600" y="43200"/>
                </a:cubicBezTo>
                <a:lnTo>
                  <a:pt x="21600" y="43200"/>
                </a:lnTo>
                <a:cubicBezTo>
                  <a:pt x="9748" y="43200"/>
                  <a:pt x="0" y="33449"/>
                  <a:pt x="0" y="21599"/>
                </a:cubicBezTo>
                <a:lnTo>
                  <a:pt x="0" y="21599"/>
                </a:lnTo>
                <a:cubicBezTo>
                  <a:pt x="0" y="9750"/>
                  <a:pt x="9748" y="0"/>
                  <a:pt x="21600" y="0"/>
                </a:cubicBezTo>
                <a:lnTo>
                  <a:pt x="21600" y="0"/>
                </a:lnTo>
                <a:cubicBezTo>
                  <a:pt x="33448" y="0"/>
                  <a:pt x="43200" y="9750"/>
                  <a:pt x="43200" y="21599"/>
                </a:cubicBezTo>
              </a:path>
            </a:pathLst>
          </a:custGeom>
          <a:solidFill>
            <a:srgbClr val="FFFFFF">
              <a:alpha val="20784"/>
            </a:srgbClr>
          </a:solidFill>
          <a:ln w="9524">
            <a:solidFill>
              <a:srgbClr val="000000"/>
            </a:solidFill>
            <a:round/>
            <a:headEnd/>
            <a:tailEnd/>
          </a:ln>
        </p:spPr>
      </p:sp>
      <p:sp>
        <p:nvSpPr>
          <p:cNvPr id="21" name="Shape 1116"/>
          <p:cNvSpPr>
            <a:spLocks noGrp="1" noChangeArrowheads="1"/>
          </p:cNvSpPr>
          <p:nvPr userDrawn="1"/>
        </p:nvSpPr>
        <p:spPr bwMode="auto">
          <a:xfrm>
            <a:off x="984107" y="474624"/>
            <a:ext cx="5463821" cy="4108918"/>
          </a:xfrm>
          <a:custGeom>
            <a:avLst/>
            <a:gdLst/>
            <a:ahLst/>
            <a:cxnLst/>
            <a:rect l="l" t="t" r="r" b="b"/>
            <a:pathLst>
              <a:path w="43200" h="43200" stroke="0" extrusionOk="0">
                <a:moveTo>
                  <a:pt x="43199" y="21599"/>
                </a:moveTo>
                <a:lnTo>
                  <a:pt x="43199" y="21599"/>
                </a:lnTo>
                <a:lnTo>
                  <a:pt x="43199" y="21599"/>
                </a:lnTo>
                <a:cubicBezTo>
                  <a:pt x="43199" y="21599"/>
                  <a:pt x="43199" y="21599"/>
                  <a:pt x="43199" y="21599"/>
                </a:cubicBezTo>
                <a:lnTo>
                  <a:pt x="43199" y="21599"/>
                </a:lnTo>
                <a:lnTo>
                  <a:pt x="43199" y="21599"/>
                </a:lnTo>
                <a:cubicBezTo>
                  <a:pt x="43199" y="33448"/>
                  <a:pt x="33448" y="43200"/>
                  <a:pt x="21599" y="43200"/>
                </a:cubicBezTo>
                <a:lnTo>
                  <a:pt x="21599" y="43200"/>
                </a:lnTo>
                <a:cubicBezTo>
                  <a:pt x="9750" y="43200"/>
                  <a:pt x="0" y="33448"/>
                  <a:pt x="0" y="21599"/>
                </a:cubicBezTo>
                <a:lnTo>
                  <a:pt x="0" y="21599"/>
                </a:lnTo>
                <a:cubicBezTo>
                  <a:pt x="0" y="9749"/>
                  <a:pt x="9750" y="0"/>
                  <a:pt x="21599" y="0"/>
                </a:cubicBezTo>
                <a:lnTo>
                  <a:pt x="21599" y="0"/>
                </a:lnTo>
                <a:cubicBezTo>
                  <a:pt x="33448" y="0"/>
                  <a:pt x="43199" y="9749"/>
                  <a:pt x="43199" y="21599"/>
                </a:cubicBezTo>
              </a:path>
            </a:pathLst>
          </a:custGeom>
          <a:solidFill>
            <a:srgbClr val="FFFFFF">
              <a:alpha val="22352"/>
            </a:srgbClr>
          </a:solidFill>
          <a:ln w="9524">
            <a:solidFill>
              <a:srgbClr val="000000"/>
            </a:solidFill>
            <a:round/>
            <a:headEnd/>
            <a:tailEnd/>
          </a:ln>
        </p:spPr>
      </p:sp>
      <p:sp>
        <p:nvSpPr>
          <p:cNvPr id="22" name="Shape 1117"/>
          <p:cNvSpPr>
            <a:spLocks noGrp="1" noChangeArrowheads="1"/>
          </p:cNvSpPr>
          <p:nvPr userDrawn="1"/>
        </p:nvSpPr>
        <p:spPr bwMode="auto">
          <a:xfrm>
            <a:off x="1045632" y="503197"/>
            <a:ext cx="5284893" cy="397446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50" y="43200"/>
                  <a:pt x="21599" y="43200"/>
                </a:cubicBezTo>
                <a:lnTo>
                  <a:pt x="21599" y="43200"/>
                </a:lnTo>
                <a:cubicBezTo>
                  <a:pt x="9751" y="43200"/>
                  <a:pt x="0" y="33449"/>
                  <a:pt x="0" y="21599"/>
                </a:cubicBezTo>
                <a:lnTo>
                  <a:pt x="0" y="21599"/>
                </a:lnTo>
                <a:cubicBezTo>
                  <a:pt x="0" y="9750"/>
                  <a:pt x="9751" y="0"/>
                  <a:pt x="21599" y="0"/>
                </a:cubicBezTo>
                <a:lnTo>
                  <a:pt x="21599" y="0"/>
                </a:lnTo>
                <a:cubicBezTo>
                  <a:pt x="33450" y="0"/>
                  <a:pt x="43200" y="9750"/>
                  <a:pt x="43200" y="21599"/>
                </a:cubicBezTo>
              </a:path>
            </a:pathLst>
          </a:custGeom>
          <a:solidFill>
            <a:srgbClr val="FFFFFF">
              <a:alpha val="23921"/>
            </a:srgbClr>
          </a:solidFill>
          <a:ln w="9524">
            <a:solidFill>
              <a:srgbClr val="000000"/>
            </a:solidFill>
            <a:round/>
            <a:headEnd/>
            <a:tailEnd/>
          </a:ln>
        </p:spPr>
      </p:sp>
      <p:sp>
        <p:nvSpPr>
          <p:cNvPr id="23" name="Shape 1118"/>
          <p:cNvSpPr>
            <a:spLocks noGrp="1" noChangeArrowheads="1"/>
          </p:cNvSpPr>
          <p:nvPr userDrawn="1"/>
        </p:nvSpPr>
        <p:spPr bwMode="auto">
          <a:xfrm>
            <a:off x="1107443" y="531930"/>
            <a:ext cx="5105963" cy="383985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8" y="43200"/>
                  <a:pt x="21599" y="43200"/>
                </a:cubicBezTo>
                <a:lnTo>
                  <a:pt x="21599" y="43200"/>
                </a:lnTo>
                <a:cubicBezTo>
                  <a:pt x="9749" y="43200"/>
                  <a:pt x="0" y="33449"/>
                  <a:pt x="0" y="21600"/>
                </a:cubicBezTo>
                <a:lnTo>
                  <a:pt x="0" y="21600"/>
                </a:lnTo>
                <a:cubicBezTo>
                  <a:pt x="0" y="9750"/>
                  <a:pt x="9749" y="0"/>
                  <a:pt x="21599" y="0"/>
                </a:cubicBezTo>
                <a:lnTo>
                  <a:pt x="21599" y="0"/>
                </a:lnTo>
                <a:cubicBezTo>
                  <a:pt x="33448" y="0"/>
                  <a:pt x="43200" y="9750"/>
                  <a:pt x="43200" y="21600"/>
                </a:cubicBezTo>
              </a:path>
            </a:pathLst>
          </a:custGeom>
          <a:solidFill>
            <a:srgbClr val="FFFFFF">
              <a:alpha val="25490"/>
            </a:srgbClr>
          </a:solidFill>
          <a:ln w="9524">
            <a:solidFill>
              <a:srgbClr val="000000"/>
            </a:solidFill>
            <a:round/>
            <a:headEnd/>
            <a:tailEnd/>
          </a:ln>
        </p:spPr>
      </p:sp>
      <p:sp>
        <p:nvSpPr>
          <p:cNvPr id="24" name="Shape 1119"/>
          <p:cNvSpPr>
            <a:spLocks noGrp="1" noChangeArrowheads="1"/>
          </p:cNvSpPr>
          <p:nvPr userDrawn="1"/>
        </p:nvSpPr>
        <p:spPr bwMode="auto">
          <a:xfrm>
            <a:off x="1168963" y="560659"/>
            <a:ext cx="4927034" cy="3705250"/>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8"/>
                  <a:pt x="33450" y="43200"/>
                  <a:pt x="21600" y="43200"/>
                </a:cubicBezTo>
                <a:lnTo>
                  <a:pt x="21600" y="43200"/>
                </a:lnTo>
                <a:cubicBezTo>
                  <a:pt x="9749" y="43200"/>
                  <a:pt x="0" y="33448"/>
                  <a:pt x="0" y="21600"/>
                </a:cubicBezTo>
                <a:lnTo>
                  <a:pt x="0" y="21600"/>
                </a:lnTo>
                <a:cubicBezTo>
                  <a:pt x="0" y="9749"/>
                  <a:pt x="9749" y="0"/>
                  <a:pt x="21600" y="0"/>
                </a:cubicBezTo>
                <a:lnTo>
                  <a:pt x="21600" y="0"/>
                </a:lnTo>
                <a:cubicBezTo>
                  <a:pt x="33450" y="0"/>
                  <a:pt x="43200" y="9749"/>
                  <a:pt x="43200" y="21600"/>
                </a:cubicBezTo>
              </a:path>
            </a:pathLst>
          </a:custGeom>
          <a:solidFill>
            <a:srgbClr val="FFFFFF">
              <a:alpha val="27058"/>
            </a:srgbClr>
          </a:solidFill>
          <a:ln w="9524">
            <a:solidFill>
              <a:srgbClr val="000000"/>
            </a:solidFill>
            <a:round/>
            <a:headEnd/>
            <a:tailEnd/>
          </a:ln>
        </p:spPr>
      </p:sp>
      <p:sp>
        <p:nvSpPr>
          <p:cNvPr id="25" name="Shape 1120"/>
          <p:cNvSpPr>
            <a:spLocks noGrp="1" noChangeArrowheads="1"/>
          </p:cNvSpPr>
          <p:nvPr userDrawn="1"/>
        </p:nvSpPr>
        <p:spPr bwMode="auto">
          <a:xfrm>
            <a:off x="2023254" y="5083093"/>
            <a:ext cx="1181945" cy="888929"/>
          </a:xfrm>
          <a:custGeom>
            <a:avLst/>
            <a:gdLst/>
            <a:ahLst/>
            <a:cxnLst/>
            <a:rect l="l" t="t" r="r" b="b"/>
            <a:pathLst>
              <a:path w="43200" h="43200" stroke="0" extrusionOk="0">
                <a:moveTo>
                  <a:pt x="21600" y="0"/>
                </a:moveTo>
                <a:lnTo>
                  <a:pt x="21600" y="0"/>
                </a:lnTo>
                <a:cubicBezTo>
                  <a:pt x="33534" y="0"/>
                  <a:pt x="43200" y="9673"/>
                  <a:pt x="43200" y="21599"/>
                </a:cubicBezTo>
                <a:lnTo>
                  <a:pt x="43200" y="21599"/>
                </a:lnTo>
                <a:cubicBezTo>
                  <a:pt x="43200" y="33533"/>
                  <a:pt x="33534" y="43200"/>
                  <a:pt x="21600" y="43200"/>
                </a:cubicBezTo>
                <a:lnTo>
                  <a:pt x="21600" y="43200"/>
                </a:lnTo>
                <a:cubicBezTo>
                  <a:pt x="9665" y="43200"/>
                  <a:pt x="0" y="33533"/>
                  <a:pt x="0" y="21599"/>
                </a:cubicBezTo>
                <a:lnTo>
                  <a:pt x="0" y="21599"/>
                </a:lnTo>
                <a:cubicBezTo>
                  <a:pt x="0" y="9673"/>
                  <a:pt x="9665" y="0"/>
                  <a:pt x="21600" y="0"/>
                </a:cubicBezTo>
                <a:close/>
              </a:path>
            </a:pathLst>
          </a:custGeom>
          <a:solidFill>
            <a:srgbClr val="FFFFFF">
              <a:alpha val="11764"/>
            </a:srgbClr>
          </a:solidFill>
          <a:ln w="9524">
            <a:solidFill>
              <a:srgbClr val="000000"/>
            </a:solidFill>
            <a:round/>
            <a:headEnd/>
            <a:tailEnd/>
          </a:ln>
        </p:spPr>
      </p:sp>
      <p:sp>
        <p:nvSpPr>
          <p:cNvPr id="26" name="Shape 1121"/>
          <p:cNvSpPr>
            <a:spLocks noGrp="1" noChangeArrowheads="1"/>
          </p:cNvSpPr>
          <p:nvPr userDrawn="1"/>
        </p:nvSpPr>
        <p:spPr bwMode="auto">
          <a:xfrm>
            <a:off x="2851007" y="4515765"/>
            <a:ext cx="1869157" cy="1405620"/>
          </a:xfrm>
          <a:custGeom>
            <a:avLst/>
            <a:gdLst/>
            <a:ahLst/>
            <a:cxnLst/>
            <a:rect l="l" t="t" r="r" b="b"/>
            <a:pathLst>
              <a:path w="43200" h="43200" stroke="0" extrusionOk="0">
                <a:moveTo>
                  <a:pt x="21596" y="0"/>
                </a:moveTo>
                <a:lnTo>
                  <a:pt x="21596" y="0"/>
                </a:lnTo>
                <a:cubicBezTo>
                  <a:pt x="33526" y="0"/>
                  <a:pt x="43200" y="9669"/>
                  <a:pt x="43200" y="21601"/>
                </a:cubicBezTo>
                <a:lnTo>
                  <a:pt x="43200" y="21601"/>
                </a:lnTo>
                <a:cubicBezTo>
                  <a:pt x="43200" y="33530"/>
                  <a:pt x="33526" y="43200"/>
                  <a:pt x="21596" y="43200"/>
                </a:cubicBezTo>
                <a:lnTo>
                  <a:pt x="21596" y="43200"/>
                </a:lnTo>
                <a:cubicBezTo>
                  <a:pt x="9673" y="43200"/>
                  <a:pt x="0" y="33530"/>
                  <a:pt x="0" y="21601"/>
                </a:cubicBezTo>
                <a:lnTo>
                  <a:pt x="0" y="21601"/>
                </a:lnTo>
                <a:cubicBezTo>
                  <a:pt x="0" y="9669"/>
                  <a:pt x="9673" y="0"/>
                  <a:pt x="21596" y="0"/>
                </a:cubicBezTo>
                <a:close/>
              </a:path>
            </a:pathLst>
          </a:custGeom>
          <a:solidFill>
            <a:srgbClr val="FFFFFF">
              <a:alpha val="14509"/>
            </a:srgbClr>
          </a:solidFill>
          <a:ln w="9524">
            <a:solidFill>
              <a:srgbClr val="000000"/>
            </a:solidFill>
            <a:round/>
            <a:headEnd/>
            <a:tailEnd/>
          </a:ln>
        </p:spPr>
      </p:sp>
      <p:sp>
        <p:nvSpPr>
          <p:cNvPr id="29" name="Shape 1124"/>
          <p:cNvSpPr>
            <a:spLocks noGrp="1" noChangeArrowheads="1"/>
          </p:cNvSpPr>
          <p:nvPr userDrawn="1"/>
        </p:nvSpPr>
        <p:spPr bwMode="auto">
          <a:xfrm>
            <a:off x="3037839" y="4457826"/>
            <a:ext cx="835941" cy="628758"/>
          </a:xfrm>
          <a:custGeom>
            <a:avLst/>
            <a:gdLst/>
            <a:ahLst/>
            <a:cxnLst/>
            <a:rect l="l" t="t" r="r" b="b"/>
            <a:pathLst>
              <a:path w="43200" h="43200" stroke="0" extrusionOk="0">
                <a:moveTo>
                  <a:pt x="21600" y="0"/>
                </a:moveTo>
                <a:lnTo>
                  <a:pt x="21600" y="0"/>
                </a:lnTo>
                <a:cubicBezTo>
                  <a:pt x="33530" y="0"/>
                  <a:pt x="43200" y="9672"/>
                  <a:pt x="43200" y="21604"/>
                </a:cubicBezTo>
                <a:lnTo>
                  <a:pt x="43200" y="21604"/>
                </a:lnTo>
                <a:cubicBezTo>
                  <a:pt x="43200" y="33525"/>
                  <a:pt x="33530" y="43200"/>
                  <a:pt x="21600" y="43200"/>
                </a:cubicBezTo>
                <a:lnTo>
                  <a:pt x="21600" y="43200"/>
                </a:lnTo>
                <a:cubicBezTo>
                  <a:pt x="9669" y="43200"/>
                  <a:pt x="0" y="33525"/>
                  <a:pt x="0" y="21604"/>
                </a:cubicBezTo>
                <a:lnTo>
                  <a:pt x="0" y="21604"/>
                </a:lnTo>
                <a:cubicBezTo>
                  <a:pt x="0" y="9672"/>
                  <a:pt x="9669" y="0"/>
                  <a:pt x="21600" y="0"/>
                </a:cubicBezTo>
                <a:close/>
              </a:path>
            </a:pathLst>
          </a:custGeom>
          <a:solidFill>
            <a:srgbClr val="FFFFFF">
              <a:alpha val="784"/>
            </a:srgbClr>
          </a:solidFill>
          <a:ln w="9524">
            <a:solidFill>
              <a:srgbClr val="000000"/>
            </a:solidFill>
            <a:round/>
            <a:headEnd/>
            <a:tailEnd/>
          </a:ln>
        </p:spPr>
      </p:sp>
      <p:sp>
        <p:nvSpPr>
          <p:cNvPr id="30" name="Shape 1125"/>
          <p:cNvSpPr>
            <a:spLocks noGrp="1" noChangeArrowheads="1"/>
          </p:cNvSpPr>
          <p:nvPr userDrawn="1"/>
        </p:nvSpPr>
        <p:spPr bwMode="auto">
          <a:xfrm>
            <a:off x="1015999" y="4613071"/>
            <a:ext cx="685800" cy="515578"/>
          </a:xfrm>
          <a:custGeom>
            <a:avLst/>
            <a:gdLst/>
            <a:ahLst/>
            <a:cxnLst/>
            <a:rect l="l" t="t" r="r" b="b"/>
            <a:pathLst>
              <a:path w="43200" h="43200" stroke="0" extrusionOk="0">
                <a:moveTo>
                  <a:pt x="21599" y="0"/>
                </a:moveTo>
                <a:lnTo>
                  <a:pt x="21599" y="0"/>
                </a:lnTo>
                <a:cubicBezTo>
                  <a:pt x="33527" y="0"/>
                  <a:pt x="43200" y="9668"/>
                  <a:pt x="43200" y="21599"/>
                </a:cubicBezTo>
                <a:lnTo>
                  <a:pt x="43200" y="21599"/>
                </a:lnTo>
                <a:cubicBezTo>
                  <a:pt x="43200" y="33530"/>
                  <a:pt x="33527" y="43200"/>
                  <a:pt x="21599" y="43200"/>
                </a:cubicBezTo>
                <a:lnTo>
                  <a:pt x="21599" y="43200"/>
                </a:lnTo>
                <a:cubicBezTo>
                  <a:pt x="9671" y="43200"/>
                  <a:pt x="0" y="33530"/>
                  <a:pt x="0" y="21599"/>
                </a:cubicBezTo>
                <a:lnTo>
                  <a:pt x="0" y="21599"/>
                </a:lnTo>
                <a:cubicBezTo>
                  <a:pt x="0" y="9668"/>
                  <a:pt x="9671" y="0"/>
                  <a:pt x="21599" y="0"/>
                </a:cubicBezTo>
                <a:close/>
              </a:path>
            </a:pathLst>
          </a:custGeom>
          <a:solidFill>
            <a:srgbClr val="FFFFFF">
              <a:alpha val="45098"/>
            </a:srgbClr>
          </a:solidFill>
          <a:ln w="9524">
            <a:solidFill>
              <a:srgbClr val="000000"/>
            </a:solidFill>
            <a:round/>
            <a:headEnd/>
            <a:tailEnd/>
          </a:ln>
        </p:spPr>
      </p:sp>
      <p:sp>
        <p:nvSpPr>
          <p:cNvPr id="43" name="Shape 1138"/>
          <p:cNvSpPr>
            <a:spLocks noGrp="1" noChangeArrowheads="1"/>
          </p:cNvSpPr>
          <p:nvPr userDrawn="1"/>
        </p:nvSpPr>
        <p:spPr bwMode="auto">
          <a:xfrm>
            <a:off x="2311403" y="4372901"/>
            <a:ext cx="796430" cy="598915"/>
          </a:xfrm>
          <a:custGeom>
            <a:avLst/>
            <a:gdLst/>
            <a:ahLst/>
            <a:cxnLst/>
            <a:rect l="l" t="t" r="r" b="b"/>
            <a:pathLst>
              <a:path w="43200" h="43200" stroke="0" extrusionOk="0">
                <a:moveTo>
                  <a:pt x="21600" y="0"/>
                </a:moveTo>
                <a:lnTo>
                  <a:pt x="21600" y="0"/>
                </a:lnTo>
                <a:cubicBezTo>
                  <a:pt x="33525" y="0"/>
                  <a:pt x="43200" y="9675"/>
                  <a:pt x="43200" y="21594"/>
                </a:cubicBezTo>
                <a:lnTo>
                  <a:pt x="43200" y="21594"/>
                </a:lnTo>
                <a:cubicBezTo>
                  <a:pt x="43200" y="33524"/>
                  <a:pt x="33525" y="43200"/>
                  <a:pt x="21600" y="43200"/>
                </a:cubicBezTo>
                <a:lnTo>
                  <a:pt x="21600" y="43200"/>
                </a:lnTo>
                <a:cubicBezTo>
                  <a:pt x="9674" y="43200"/>
                  <a:pt x="0" y="33524"/>
                  <a:pt x="0" y="21594"/>
                </a:cubicBezTo>
                <a:lnTo>
                  <a:pt x="0" y="21594"/>
                </a:lnTo>
                <a:cubicBezTo>
                  <a:pt x="0" y="9675"/>
                  <a:pt x="9674" y="0"/>
                  <a:pt x="21600" y="0"/>
                </a:cubicBezTo>
                <a:close/>
              </a:path>
            </a:pathLst>
          </a:custGeom>
          <a:solidFill>
            <a:srgbClr val="FFFFFF">
              <a:alpha val="7843"/>
            </a:srgbClr>
          </a:solidFill>
          <a:ln w="9524">
            <a:solidFill>
              <a:srgbClr val="000000"/>
            </a:solidFill>
            <a:round/>
            <a:headEnd/>
            <a:tailEnd/>
          </a:ln>
        </p:spPr>
      </p:sp>
      <p:sp>
        <p:nvSpPr>
          <p:cNvPr id="44" name="Shape 1139"/>
          <p:cNvSpPr>
            <a:spLocks noGrp="1" noChangeArrowheads="1"/>
          </p:cNvSpPr>
          <p:nvPr userDrawn="1"/>
        </p:nvSpPr>
        <p:spPr bwMode="auto">
          <a:xfrm>
            <a:off x="1648462" y="4729109"/>
            <a:ext cx="755507" cy="568121"/>
          </a:xfrm>
          <a:custGeom>
            <a:avLst/>
            <a:gdLst/>
            <a:ahLst/>
            <a:cxnLst/>
            <a:rect l="l" t="t" r="r" b="b"/>
            <a:pathLst>
              <a:path w="43200" h="43200" stroke="0" extrusionOk="0">
                <a:moveTo>
                  <a:pt x="21608" y="0"/>
                </a:moveTo>
                <a:lnTo>
                  <a:pt x="21608" y="0"/>
                </a:lnTo>
                <a:cubicBezTo>
                  <a:pt x="33533" y="0"/>
                  <a:pt x="43200" y="9668"/>
                  <a:pt x="43200" y="21593"/>
                </a:cubicBezTo>
                <a:lnTo>
                  <a:pt x="43200" y="21593"/>
                </a:lnTo>
                <a:cubicBezTo>
                  <a:pt x="43200" y="33519"/>
                  <a:pt x="33533" y="43200"/>
                  <a:pt x="21608" y="43200"/>
                </a:cubicBezTo>
                <a:lnTo>
                  <a:pt x="21608" y="43200"/>
                </a:lnTo>
                <a:cubicBezTo>
                  <a:pt x="9682" y="43200"/>
                  <a:pt x="0" y="33519"/>
                  <a:pt x="0" y="21593"/>
                </a:cubicBezTo>
                <a:lnTo>
                  <a:pt x="0" y="21593"/>
                </a:lnTo>
                <a:cubicBezTo>
                  <a:pt x="0" y="9668"/>
                  <a:pt x="9682" y="0"/>
                  <a:pt x="21608" y="0"/>
                </a:cubicBezTo>
                <a:close/>
              </a:path>
            </a:pathLst>
          </a:custGeom>
          <a:solidFill>
            <a:srgbClr val="FFFFFF">
              <a:alpha val="24705"/>
            </a:srgbClr>
          </a:solidFill>
          <a:ln w="9524">
            <a:solidFill>
              <a:srgbClr val="000000"/>
            </a:solidFill>
            <a:round/>
            <a:headEnd/>
            <a:tailEnd/>
          </a:ln>
        </p:spPr>
      </p:sp>
      <p:sp>
        <p:nvSpPr>
          <p:cNvPr id="45" name="Shape 1140"/>
          <p:cNvSpPr>
            <a:spLocks noGrp="1" noChangeArrowheads="1"/>
          </p:cNvSpPr>
          <p:nvPr userDrawn="1"/>
        </p:nvSpPr>
        <p:spPr bwMode="auto">
          <a:xfrm>
            <a:off x="1506501" y="5387076"/>
            <a:ext cx="753250" cy="566374"/>
          </a:xfrm>
          <a:custGeom>
            <a:avLst/>
            <a:gdLst/>
            <a:ahLst/>
            <a:cxnLst/>
            <a:rect l="l" t="t" r="r" b="b"/>
            <a:pathLst>
              <a:path w="43200" h="43200" stroke="0" extrusionOk="0">
                <a:moveTo>
                  <a:pt x="21607" y="0"/>
                </a:moveTo>
                <a:lnTo>
                  <a:pt x="21607" y="0"/>
                </a:lnTo>
                <a:cubicBezTo>
                  <a:pt x="33536" y="0"/>
                  <a:pt x="43200" y="9673"/>
                  <a:pt x="43200" y="21599"/>
                </a:cubicBezTo>
                <a:lnTo>
                  <a:pt x="43200" y="21599"/>
                </a:lnTo>
                <a:cubicBezTo>
                  <a:pt x="43200" y="33526"/>
                  <a:pt x="33536" y="43200"/>
                  <a:pt x="21607" y="43200"/>
                </a:cubicBezTo>
                <a:lnTo>
                  <a:pt x="21607" y="43200"/>
                </a:lnTo>
                <a:cubicBezTo>
                  <a:pt x="9679" y="43200"/>
                  <a:pt x="0" y="33526"/>
                  <a:pt x="0" y="21599"/>
                </a:cubicBezTo>
                <a:lnTo>
                  <a:pt x="0" y="21599"/>
                </a:lnTo>
                <a:cubicBezTo>
                  <a:pt x="0" y="9673"/>
                  <a:pt x="9679" y="0"/>
                  <a:pt x="21607" y="0"/>
                </a:cubicBezTo>
                <a:close/>
              </a:path>
            </a:pathLst>
          </a:custGeom>
          <a:solidFill>
            <a:srgbClr val="FFFFFF">
              <a:alpha val="32549"/>
            </a:srgbClr>
          </a:solidFill>
          <a:ln w="9524">
            <a:solidFill>
              <a:srgbClr val="000000"/>
            </a:solidFill>
            <a:round/>
            <a:headEnd/>
            <a:tailEnd/>
          </a:ln>
        </p:spPr>
      </p:sp>
      <p:sp>
        <p:nvSpPr>
          <p:cNvPr id="46" name="Shape 1141"/>
          <p:cNvSpPr>
            <a:spLocks noGrp="1" noChangeArrowheads="1"/>
          </p:cNvSpPr>
          <p:nvPr userDrawn="1"/>
        </p:nvSpPr>
        <p:spPr bwMode="auto">
          <a:xfrm>
            <a:off x="2370101" y="5855034"/>
            <a:ext cx="893513" cy="671935"/>
          </a:xfrm>
          <a:custGeom>
            <a:avLst/>
            <a:gdLst/>
            <a:ahLst/>
            <a:cxnLst/>
            <a:rect l="l" t="t" r="r" b="b"/>
            <a:pathLst>
              <a:path w="43200" h="43200" stroke="0" extrusionOk="0">
                <a:moveTo>
                  <a:pt x="21600" y="0"/>
                </a:moveTo>
                <a:lnTo>
                  <a:pt x="21600" y="0"/>
                </a:lnTo>
                <a:cubicBezTo>
                  <a:pt x="33525" y="0"/>
                  <a:pt x="43200" y="9674"/>
                  <a:pt x="43200" y="21605"/>
                </a:cubicBezTo>
                <a:lnTo>
                  <a:pt x="43200" y="21605"/>
                </a:lnTo>
                <a:cubicBezTo>
                  <a:pt x="43200" y="33535"/>
                  <a:pt x="33525" y="43200"/>
                  <a:pt x="21600" y="43200"/>
                </a:cubicBezTo>
                <a:lnTo>
                  <a:pt x="21600" y="43200"/>
                </a:lnTo>
                <a:cubicBezTo>
                  <a:pt x="9674" y="43200"/>
                  <a:pt x="0" y="33535"/>
                  <a:pt x="0" y="21605"/>
                </a:cubicBezTo>
                <a:lnTo>
                  <a:pt x="0" y="21605"/>
                </a:lnTo>
                <a:cubicBezTo>
                  <a:pt x="0" y="9674"/>
                  <a:pt x="9674" y="0"/>
                  <a:pt x="21600" y="0"/>
                </a:cubicBezTo>
                <a:close/>
              </a:path>
            </a:pathLst>
          </a:custGeom>
          <a:solidFill>
            <a:srgbClr val="FFFFFF">
              <a:alpha val="7058"/>
            </a:srgbClr>
          </a:solidFill>
          <a:ln w="9524">
            <a:solidFill>
              <a:srgbClr val="000000"/>
            </a:solidFill>
            <a:round/>
            <a:headEnd/>
            <a:tailEnd/>
          </a:ln>
        </p:spPr>
      </p:sp>
      <p:sp>
        <p:nvSpPr>
          <p:cNvPr id="47" name="Shape 1142"/>
          <p:cNvSpPr>
            <a:spLocks noGrp="1" noChangeArrowheads="1"/>
          </p:cNvSpPr>
          <p:nvPr userDrawn="1"/>
        </p:nvSpPr>
        <p:spPr bwMode="auto">
          <a:xfrm>
            <a:off x="2241977" y="6244482"/>
            <a:ext cx="688339" cy="517801"/>
          </a:xfrm>
          <a:custGeom>
            <a:avLst/>
            <a:gdLst/>
            <a:ahLst/>
            <a:cxnLst/>
            <a:rect l="l" t="t" r="r" b="b"/>
            <a:pathLst>
              <a:path w="43200" h="43200" stroke="0" extrusionOk="0">
                <a:moveTo>
                  <a:pt x="21591" y="0"/>
                </a:moveTo>
                <a:lnTo>
                  <a:pt x="21591" y="0"/>
                </a:lnTo>
                <a:cubicBezTo>
                  <a:pt x="33528" y="0"/>
                  <a:pt x="43198" y="9667"/>
                  <a:pt x="43198" y="21600"/>
                </a:cubicBezTo>
                <a:lnTo>
                  <a:pt x="43198" y="21600"/>
                </a:lnTo>
                <a:cubicBezTo>
                  <a:pt x="43198" y="33519"/>
                  <a:pt x="33528" y="43200"/>
                  <a:pt x="21591" y="43200"/>
                </a:cubicBezTo>
                <a:lnTo>
                  <a:pt x="21591" y="43200"/>
                </a:lnTo>
                <a:cubicBezTo>
                  <a:pt x="9670" y="43200"/>
                  <a:pt x="0" y="33519"/>
                  <a:pt x="0" y="21600"/>
                </a:cubicBezTo>
                <a:lnTo>
                  <a:pt x="0" y="21600"/>
                </a:lnTo>
                <a:cubicBezTo>
                  <a:pt x="0" y="9667"/>
                  <a:pt x="9670" y="0"/>
                  <a:pt x="21591" y="0"/>
                </a:cubicBezTo>
                <a:close/>
              </a:path>
            </a:pathLst>
          </a:custGeom>
          <a:solidFill>
            <a:srgbClr val="FFFFFF">
              <a:alpha val="30979"/>
            </a:srgbClr>
          </a:solidFill>
          <a:ln w="9524">
            <a:solidFill>
              <a:srgbClr val="000000"/>
            </a:solidFill>
            <a:round/>
            <a:headEnd/>
            <a:tailEnd/>
          </a:ln>
        </p:spPr>
      </p:sp>
      <p:sp>
        <p:nvSpPr>
          <p:cNvPr id="48" name="Shape 1143"/>
          <p:cNvSpPr>
            <a:spLocks noGrp="1" noChangeArrowheads="1"/>
          </p:cNvSpPr>
          <p:nvPr userDrawn="1"/>
        </p:nvSpPr>
        <p:spPr bwMode="auto">
          <a:xfrm>
            <a:off x="3596920" y="5964721"/>
            <a:ext cx="726439" cy="546215"/>
          </a:xfrm>
          <a:custGeom>
            <a:avLst/>
            <a:gdLst/>
            <a:ahLst/>
            <a:cxnLst/>
            <a:rect l="l" t="t" r="r" b="b"/>
            <a:pathLst>
              <a:path w="43200" h="43200" stroke="0" extrusionOk="0">
                <a:moveTo>
                  <a:pt x="21599" y="0"/>
                </a:moveTo>
                <a:lnTo>
                  <a:pt x="21599" y="0"/>
                </a:lnTo>
                <a:cubicBezTo>
                  <a:pt x="33531" y="0"/>
                  <a:pt x="43200" y="9666"/>
                  <a:pt x="43200" y="21605"/>
                </a:cubicBezTo>
                <a:lnTo>
                  <a:pt x="43200" y="21605"/>
                </a:lnTo>
                <a:cubicBezTo>
                  <a:pt x="43200" y="33533"/>
                  <a:pt x="33531" y="43200"/>
                  <a:pt x="21599" y="43200"/>
                </a:cubicBezTo>
                <a:lnTo>
                  <a:pt x="21599" y="43200"/>
                </a:lnTo>
                <a:cubicBezTo>
                  <a:pt x="9666" y="43200"/>
                  <a:pt x="0" y="33533"/>
                  <a:pt x="0" y="21605"/>
                </a:cubicBezTo>
                <a:lnTo>
                  <a:pt x="0" y="21605"/>
                </a:lnTo>
                <a:cubicBezTo>
                  <a:pt x="0" y="9666"/>
                  <a:pt x="9666" y="0"/>
                  <a:pt x="21599" y="0"/>
                </a:cubicBezTo>
                <a:close/>
              </a:path>
            </a:pathLst>
          </a:custGeom>
          <a:solidFill>
            <a:srgbClr val="FFFFFF">
              <a:alpha val="67450"/>
            </a:srgbClr>
          </a:solidFill>
          <a:ln w="9524">
            <a:solidFill>
              <a:srgbClr val="000000"/>
            </a:solidFill>
            <a:round/>
            <a:headEnd/>
            <a:tailEnd/>
          </a:ln>
        </p:spPr>
      </p:sp>
      <p:sp>
        <p:nvSpPr>
          <p:cNvPr id="49" name="Shape 1144"/>
          <p:cNvSpPr>
            <a:spLocks noGrp="1" noChangeArrowheads="1"/>
          </p:cNvSpPr>
          <p:nvPr userDrawn="1"/>
        </p:nvSpPr>
        <p:spPr bwMode="auto">
          <a:xfrm>
            <a:off x="3037843" y="5578669"/>
            <a:ext cx="977899" cy="735271"/>
          </a:xfrm>
          <a:custGeom>
            <a:avLst/>
            <a:gdLst/>
            <a:ahLst/>
            <a:cxnLst/>
            <a:rect l="l" t="t" r="r" b="b"/>
            <a:pathLst>
              <a:path w="43200" h="43200" stroke="0" extrusionOk="0">
                <a:moveTo>
                  <a:pt x="21606" y="0"/>
                </a:moveTo>
                <a:lnTo>
                  <a:pt x="21606" y="0"/>
                </a:lnTo>
                <a:cubicBezTo>
                  <a:pt x="33524" y="0"/>
                  <a:pt x="43200" y="9671"/>
                  <a:pt x="43200" y="21599"/>
                </a:cubicBezTo>
                <a:lnTo>
                  <a:pt x="43200" y="21599"/>
                </a:lnTo>
                <a:cubicBezTo>
                  <a:pt x="43200" y="33528"/>
                  <a:pt x="33524" y="43200"/>
                  <a:pt x="21606" y="43200"/>
                </a:cubicBezTo>
                <a:lnTo>
                  <a:pt x="21606" y="43200"/>
                </a:lnTo>
                <a:cubicBezTo>
                  <a:pt x="9674" y="43200"/>
                  <a:pt x="0" y="33528"/>
                  <a:pt x="0" y="21599"/>
                </a:cubicBezTo>
                <a:lnTo>
                  <a:pt x="0" y="21599"/>
                </a:lnTo>
                <a:cubicBezTo>
                  <a:pt x="0" y="9671"/>
                  <a:pt x="9674" y="0"/>
                  <a:pt x="21606" y="0"/>
                </a:cubicBezTo>
                <a:close/>
              </a:path>
            </a:pathLst>
          </a:custGeom>
          <a:solidFill>
            <a:srgbClr val="FFFFFF">
              <a:alpha val="31372"/>
            </a:srgbClr>
          </a:solidFill>
          <a:ln w="9524">
            <a:solidFill>
              <a:srgbClr val="000000"/>
            </a:solidFill>
            <a:round/>
            <a:headEnd/>
            <a:tailEnd/>
          </a:ln>
        </p:spPr>
      </p:sp>
      <p:sp>
        <p:nvSpPr>
          <p:cNvPr id="52" name="Shape 1147"/>
          <p:cNvSpPr>
            <a:spLocks noGrp="1" noChangeArrowheads="1"/>
          </p:cNvSpPr>
          <p:nvPr userDrawn="1"/>
        </p:nvSpPr>
        <p:spPr bwMode="auto">
          <a:xfrm>
            <a:off x="2609712" y="36827"/>
            <a:ext cx="752403" cy="565898"/>
          </a:xfrm>
          <a:custGeom>
            <a:avLst/>
            <a:gdLst/>
            <a:ahLst/>
            <a:cxnLst/>
            <a:rect l="l" t="t" r="r" b="b"/>
            <a:pathLst>
              <a:path w="43200" h="43200" stroke="0" extrusionOk="0">
                <a:moveTo>
                  <a:pt x="21600" y="0"/>
                </a:moveTo>
                <a:lnTo>
                  <a:pt x="21600" y="0"/>
                </a:lnTo>
                <a:cubicBezTo>
                  <a:pt x="33541" y="0"/>
                  <a:pt x="43200" y="9670"/>
                  <a:pt x="43200" y="21593"/>
                </a:cubicBezTo>
                <a:lnTo>
                  <a:pt x="43200" y="21593"/>
                </a:lnTo>
                <a:cubicBezTo>
                  <a:pt x="43200" y="33529"/>
                  <a:pt x="33541" y="43200"/>
                  <a:pt x="21600" y="43200"/>
                </a:cubicBezTo>
                <a:lnTo>
                  <a:pt x="21600" y="43200"/>
                </a:lnTo>
                <a:cubicBezTo>
                  <a:pt x="9673" y="43200"/>
                  <a:pt x="0" y="33529"/>
                  <a:pt x="0" y="21593"/>
                </a:cubicBezTo>
                <a:lnTo>
                  <a:pt x="0" y="21593"/>
                </a:lnTo>
                <a:cubicBezTo>
                  <a:pt x="0" y="9670"/>
                  <a:pt x="9673" y="0"/>
                  <a:pt x="21600" y="0"/>
                </a:cubicBezTo>
                <a:close/>
              </a:path>
            </a:pathLst>
          </a:custGeom>
          <a:solidFill>
            <a:srgbClr val="FFFFFF">
              <a:alpha val="14509"/>
            </a:srgbClr>
          </a:solidFill>
          <a:ln w="9524">
            <a:solidFill>
              <a:srgbClr val="000000"/>
            </a:solidFill>
            <a:round/>
            <a:headEnd/>
            <a:tailEnd/>
          </a:ln>
        </p:spPr>
      </p:sp>
      <p:sp>
        <p:nvSpPr>
          <p:cNvPr id="53" name="Shape 1148"/>
          <p:cNvSpPr>
            <a:spLocks noGrp="1" noChangeArrowheads="1"/>
          </p:cNvSpPr>
          <p:nvPr userDrawn="1"/>
        </p:nvSpPr>
        <p:spPr bwMode="auto">
          <a:xfrm>
            <a:off x="2272174" y="35715"/>
            <a:ext cx="748734" cy="563041"/>
          </a:xfrm>
          <a:custGeom>
            <a:avLst/>
            <a:gdLst/>
            <a:ahLst/>
            <a:cxnLst/>
            <a:rect l="l" t="t" r="r" b="b"/>
            <a:pathLst>
              <a:path w="43200" h="43200" stroke="0" extrusionOk="0">
                <a:moveTo>
                  <a:pt x="21608" y="0"/>
                </a:moveTo>
                <a:lnTo>
                  <a:pt x="21608" y="0"/>
                </a:lnTo>
                <a:cubicBezTo>
                  <a:pt x="33527" y="0"/>
                  <a:pt x="43200" y="9670"/>
                  <a:pt x="43200" y="21593"/>
                </a:cubicBezTo>
                <a:lnTo>
                  <a:pt x="43200" y="21593"/>
                </a:lnTo>
                <a:cubicBezTo>
                  <a:pt x="43200" y="33529"/>
                  <a:pt x="33527" y="43200"/>
                  <a:pt x="21608" y="43200"/>
                </a:cubicBezTo>
                <a:lnTo>
                  <a:pt x="21608" y="43200"/>
                </a:lnTo>
                <a:cubicBezTo>
                  <a:pt x="9672" y="43200"/>
                  <a:pt x="0" y="33529"/>
                  <a:pt x="0" y="21593"/>
                </a:cubicBezTo>
                <a:lnTo>
                  <a:pt x="0" y="21593"/>
                </a:lnTo>
                <a:cubicBezTo>
                  <a:pt x="0" y="9670"/>
                  <a:pt x="9672" y="0"/>
                  <a:pt x="21608" y="0"/>
                </a:cubicBezTo>
                <a:close/>
              </a:path>
            </a:pathLst>
          </a:custGeom>
          <a:solidFill>
            <a:srgbClr val="FFFFFF">
              <a:alpha val="16470"/>
            </a:srgbClr>
          </a:solidFill>
          <a:ln w="9524">
            <a:solidFill>
              <a:srgbClr val="000000"/>
            </a:solidFill>
            <a:round/>
            <a:headEnd/>
            <a:tailEnd/>
          </a:ln>
        </p:spPr>
      </p:sp>
      <p:sp>
        <p:nvSpPr>
          <p:cNvPr id="3" name="Text Placeholder 2"/>
          <p:cNvSpPr>
            <a:spLocks noGrp="1"/>
          </p:cNvSpPr>
          <p:nvPr>
            <p:ph type="body" idx="1"/>
          </p:nvPr>
        </p:nvSpPr>
        <p:spPr bwMode="auto">
          <a:xfrm>
            <a:off x="799253" y="1600203"/>
            <a:ext cx="10577333" cy="4525962"/>
          </a:xfrm>
          <a:prstGeom prst="rect">
            <a:avLst/>
          </a:prstGeom>
        </p:spPr>
        <p:txBody>
          <a:bodyPr vert="horz" lIns="91440" tIns="45720" rIns="91440" bIns="45720" rtlCol="0">
            <a:normAutofit/>
          </a:bodyPr>
          <a:lstStyle/>
          <a:p>
            <a:pPr lvl="0">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Date Placeholder 3"/>
          <p:cNvSpPr>
            <a:spLocks noGrp="1"/>
          </p:cNvSpPr>
          <p:nvPr>
            <p:ph type="dt" sz="half" idx="2"/>
          </p:nvPr>
        </p:nvSpPr>
        <p:spPr bwMode="auto">
          <a:xfrm>
            <a:off x="815413" y="6356353"/>
            <a:ext cx="2844798" cy="365125"/>
          </a:xfrm>
          <a:prstGeom prst="rect">
            <a:avLst/>
          </a:prstGeom>
        </p:spPr>
        <p:txBody>
          <a:bodyPr vert="horz" lIns="91440" tIns="45720" rIns="91440" bIns="45720" rtlCol="0" anchor="ctr"/>
          <a:lstStyle>
            <a:lvl1pPr algn="l">
              <a:defRPr sz="1200">
                <a:solidFill>
                  <a:schemeClr val="accent6">
                    <a:lumMod val="50000"/>
                  </a:schemeClr>
                </a:solidFill>
                <a:latin typeface="+mn-lt"/>
              </a:defRPr>
            </a:lvl1pPr>
          </a:lstStyle>
          <a:p>
            <a:pPr>
              <a:defRPr/>
            </a:pPr>
            <a:fld id="{B7184183-74E9-4393-9769-E1D9236041BE}" type="datetimeFigureOut">
              <a:rPr lang="fr-FR"/>
              <a:t>07/07/2025</a:t>
            </a:fld>
            <a:endParaRPr/>
          </a:p>
        </p:txBody>
      </p:sp>
      <p:sp>
        <p:nvSpPr>
          <p:cNvPr id="5" name="Footer Placeholder 4"/>
          <p:cNvSpPr>
            <a:spLocks noGrp="1"/>
          </p:cNvSpPr>
          <p:nvPr>
            <p:ph type="ftr" sz="quarter" idx="3"/>
          </p:nvPr>
        </p:nvSpPr>
        <p:spPr bwMode="auto">
          <a:xfrm>
            <a:off x="4165599" y="6356353"/>
            <a:ext cx="3860799" cy="365125"/>
          </a:xfrm>
          <a:prstGeom prst="rect">
            <a:avLst/>
          </a:prstGeom>
        </p:spPr>
        <p:txBody>
          <a:bodyPr vert="horz" lIns="91440" tIns="45720" rIns="91440" bIns="45720" rtlCol="0" anchor="ctr"/>
          <a:lstStyle>
            <a:lvl1pPr algn="ctr">
              <a:defRPr sz="1200">
                <a:solidFill>
                  <a:schemeClr val="accent6">
                    <a:lumMod val="50000"/>
                  </a:schemeClr>
                </a:solidFill>
                <a:latin typeface="+mn-lt"/>
              </a:defRPr>
            </a:lvl1pPr>
          </a:lstStyle>
          <a:p>
            <a:pPr>
              <a:defRPr/>
            </a:pPr>
            <a:endParaRPr/>
          </a:p>
        </p:txBody>
      </p:sp>
      <p:sp>
        <p:nvSpPr>
          <p:cNvPr id="2" name="Title 1"/>
          <p:cNvSpPr>
            <a:spLocks noGrp="1"/>
          </p:cNvSpPr>
          <p:nvPr>
            <p:ph type="title"/>
          </p:nvPr>
        </p:nvSpPr>
        <p:spPr bwMode="auto">
          <a:xfrm>
            <a:off x="787829" y="274638"/>
            <a:ext cx="10588757" cy="1143000"/>
          </a:xfrm>
          <a:prstGeom prst="rect">
            <a:avLst/>
          </a:prstGeom>
        </p:spPr>
        <p:txBody>
          <a:bodyPr vert="horz" lIns="91440" tIns="45720" rIns="91440" bIns="45720" rtlCol="0" anchor="ctr">
            <a:normAutofit/>
          </a:bodyPr>
          <a:lstStyle/>
          <a:p>
            <a:pPr>
              <a:defRPr/>
            </a:pPr>
            <a:r>
              <a:t>Click to edit Master title style</a:t>
            </a:r>
          </a:p>
        </p:txBody>
      </p:sp>
      <p:sp>
        <p:nvSpPr>
          <p:cNvPr id="6" name="Slide Number Placeholder 5"/>
          <p:cNvSpPr>
            <a:spLocks noGrp="1"/>
          </p:cNvSpPr>
          <p:nvPr>
            <p:ph type="sldNum" sz="quarter" idx="4"/>
          </p:nvPr>
        </p:nvSpPr>
        <p:spPr bwMode="auto">
          <a:xfrm>
            <a:off x="8592277" y="6356353"/>
            <a:ext cx="2784309" cy="365125"/>
          </a:xfrm>
          <a:prstGeom prst="rect">
            <a:avLst/>
          </a:prstGeom>
        </p:spPr>
        <p:txBody>
          <a:bodyPr vert="horz" lIns="91440" tIns="45720" rIns="91440" bIns="45720" rtlCol="0" anchor="ctr"/>
          <a:lstStyle>
            <a:lvl1pPr algn="r">
              <a:defRPr sz="1200">
                <a:solidFill>
                  <a:schemeClr val="accent6">
                    <a:lumMod val="50000"/>
                  </a:schemeClr>
                </a:solidFill>
                <a:latin typeface="+mn-lt"/>
              </a:defRPr>
            </a:lvl1pPr>
          </a:lstStyle>
          <a:p>
            <a:pPr>
              <a:defRPr/>
            </a:pPr>
            <a:fld id="{6A530004-958A-4E15-9840-E9741BECB0F3}" type="slidenum">
              <a:rP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a:spcBef>
          <a:spcPts val="0"/>
        </a:spcBef>
        <a:buNone/>
        <a:defRPr sz="4400" b="1">
          <a:solidFill>
            <a:schemeClr val="accent6">
              <a:lumMod val="50000"/>
            </a:schemeClr>
          </a:solidFill>
          <a:latin typeface="+mj-lt"/>
          <a:ea typeface="+mj-ea"/>
          <a:cs typeface="Arial"/>
        </a:defRPr>
      </a:lvl1pPr>
    </p:titleStyle>
    <p:bodyStyle>
      <a:lvl1pPr marL="342900" indent="-342900" algn="l" defTabSz="914400">
        <a:spcBef>
          <a:spcPts val="0"/>
        </a:spcBef>
        <a:buFont typeface="Arial"/>
        <a:buChar char="•"/>
        <a:defRPr sz="3200">
          <a:solidFill>
            <a:schemeClr val="accent6">
              <a:lumMod val="50000"/>
            </a:schemeClr>
          </a:solidFill>
          <a:latin typeface="+mn-lt"/>
          <a:ea typeface="+mn-ea"/>
          <a:cs typeface="+mn-cs"/>
        </a:defRPr>
      </a:lvl1pPr>
      <a:lvl2pPr marL="742950" indent="-285750" algn="l" defTabSz="914400">
        <a:spcBef>
          <a:spcPts val="0"/>
        </a:spcBef>
        <a:buFont typeface="Arial"/>
        <a:buChar char="–"/>
        <a:defRPr sz="2800">
          <a:solidFill>
            <a:schemeClr val="accent6">
              <a:lumMod val="50000"/>
            </a:schemeClr>
          </a:solidFill>
          <a:latin typeface="+mn-lt"/>
          <a:ea typeface="+mn-ea"/>
          <a:cs typeface="+mn-cs"/>
        </a:defRPr>
      </a:lvl2pPr>
      <a:lvl3pPr marL="1143000" indent="-228600" algn="l" defTabSz="914400">
        <a:spcBef>
          <a:spcPts val="0"/>
        </a:spcBef>
        <a:buFont typeface="Arial"/>
        <a:buChar char="•"/>
        <a:defRPr sz="2400">
          <a:solidFill>
            <a:schemeClr val="accent6">
              <a:lumMod val="50000"/>
            </a:schemeClr>
          </a:solidFill>
          <a:latin typeface="+mn-lt"/>
          <a:ea typeface="+mn-ea"/>
          <a:cs typeface="+mn-cs"/>
        </a:defRPr>
      </a:lvl3pPr>
      <a:lvl4pPr marL="1600200" indent="-228600" algn="l" defTabSz="914400">
        <a:spcBef>
          <a:spcPts val="0"/>
        </a:spcBef>
        <a:buFont typeface="Arial"/>
        <a:buChar char="–"/>
        <a:defRPr sz="2000">
          <a:solidFill>
            <a:schemeClr val="accent6">
              <a:lumMod val="50000"/>
            </a:schemeClr>
          </a:solidFill>
          <a:latin typeface="+mn-lt"/>
          <a:ea typeface="+mn-ea"/>
          <a:cs typeface="+mn-cs"/>
        </a:defRPr>
      </a:lvl4pPr>
      <a:lvl5pPr marL="2057400" indent="-228600" algn="l" defTabSz="914400">
        <a:spcBef>
          <a:spcPts val="0"/>
        </a:spcBef>
        <a:buFont typeface="Arial"/>
        <a:buChar char="»"/>
        <a:defRPr sz="2000">
          <a:solidFill>
            <a:schemeClr val="accent6">
              <a:lumMod val="50000"/>
            </a:schemeClr>
          </a:solidFill>
          <a:latin typeface="+mn-lt"/>
          <a:ea typeface="+mn-ea"/>
          <a:cs typeface="+mn-cs"/>
        </a:defRPr>
      </a:lvl5pPr>
      <a:lvl6pPr marL="2514599"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aefinfo.fr/depeche/731296-qualite-des-formations-le-mesr-annonce-deux-formes-de-reconnaissance-des-etablissements-dont-un-nouvel-agrement-pour-le-priv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blog.educpros.fr/julien-gossa/2025/07/02/loi-baptiste-une-transformation-dampleur-lru/" TargetMode="External"/><Relationship Id="rId4" Type="http://schemas.openxmlformats.org/officeDocument/2006/relationships/hyperlink" Target="https://www.snesup.fr/actualites/presse/communiques-nationaux/tentative-de-passage-en-force-du-gouvernement-pour-saborde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623395" y="3904831"/>
            <a:ext cx="7383251" cy="1654020"/>
          </a:xfrm>
        </p:spPr>
        <p:txBody>
          <a:bodyPr vertOverflow="overflow" horzOverflow="overflow" vert="horz" wrap="square" lIns="91440" tIns="45720" rIns="91440" bIns="45720" numCol="1" spcCol="0" rtlCol="0" fromWordArt="0" anchor="b" anchorCtr="0" forceAA="0" compatLnSpc="0">
            <a:normAutofit fontScale="90000"/>
          </a:bodyPr>
          <a:lstStyle/>
          <a:p>
            <a:pPr>
              <a:defRPr/>
            </a:pPr>
            <a:r>
              <a:rPr lang="fr-FR" sz="3600" dirty="0"/>
              <a:t>COMP, projet de loi de modernisation et régularisation de l’enseignement supérieur. </a:t>
            </a:r>
            <a:br>
              <a:rPr lang="fr-FR" sz="3600" dirty="0"/>
            </a:br>
            <a:br>
              <a:rPr lang="fr-FR" sz="3600" dirty="0"/>
            </a:br>
            <a:r>
              <a:rPr lang="fr-FR" sz="3600" dirty="0"/>
              <a:t>Une nouvelle étape dans le démantèlement de l’ESR public !</a:t>
            </a:r>
            <a:endParaRPr lang="en-US" dirty="0"/>
          </a:p>
        </p:txBody>
      </p:sp>
      <p:sp>
        <p:nvSpPr>
          <p:cNvPr id="3" name="Subtitle 2"/>
          <p:cNvSpPr>
            <a:spLocks noGrp="1"/>
          </p:cNvSpPr>
          <p:nvPr>
            <p:ph type="subTitle" idx="1"/>
          </p:nvPr>
        </p:nvSpPr>
        <p:spPr bwMode="auto">
          <a:xfrm>
            <a:off x="8881393" y="1791991"/>
            <a:ext cx="2974883" cy="3067372"/>
          </a:xfrm>
        </p:spPr>
        <p:txBody>
          <a:bodyPr vertOverflow="overflow" horzOverflow="overflow" vert="horz" wrap="square" lIns="91440" tIns="45720" rIns="91440" bIns="45720" numCol="1" spcCol="0" rtlCol="0" fromWordArt="0" anchor="ctr" anchorCtr="0" forceAA="0" compatLnSpc="0">
            <a:normAutofit fontScale="97500" lnSpcReduction="12000"/>
          </a:bodyPr>
          <a:lstStyle/>
          <a:p>
            <a:pPr>
              <a:defRPr/>
            </a:pPr>
            <a:r>
              <a:rPr lang="fr-FR" sz="3600"/>
              <a:t>Comprendre pour s’y opposer</a:t>
            </a:r>
            <a:endParaRPr sz="3600"/>
          </a:p>
          <a:p>
            <a:pPr>
              <a:defRPr/>
            </a:pPr>
            <a:endParaRPr lang="en-US" sz="2400"/>
          </a:p>
          <a:p>
            <a:pPr>
              <a:defRPr/>
            </a:pPr>
            <a:endParaRPr lang="en-US" sz="2400"/>
          </a:p>
          <a:p>
            <a:pPr>
              <a:defRPr/>
            </a:pPr>
            <a:endParaRPr lang="en-US" sz="2400"/>
          </a:p>
          <a:p>
            <a:pPr>
              <a:defRPr/>
            </a:pPr>
            <a:endParaRPr lang="en-US" sz="2400"/>
          </a:p>
          <a:p>
            <a:pPr marL="0" indent="0">
              <a:buFont typeface="Arial"/>
              <a:buNone/>
              <a:defRPr/>
            </a:pPr>
            <a:r>
              <a:rPr lang="en-US" sz="2000"/>
              <a:t>Section SNASUB UCA</a:t>
            </a:r>
            <a:endParaRPr lang="en-US" sz="2400"/>
          </a:p>
        </p:txBody>
      </p:sp>
      <p:pic>
        <p:nvPicPr>
          <p:cNvPr id="2043598915" name="Image 2043598914"/>
          <p:cNvPicPr>
            <a:picLocks noChangeAspect="1"/>
          </p:cNvPicPr>
          <p:nvPr/>
        </p:nvPicPr>
        <p:blipFill>
          <a:blip r:embed="rId3"/>
          <a:stretch/>
        </p:blipFill>
        <p:spPr bwMode="auto">
          <a:xfrm>
            <a:off x="130423" y="95258"/>
            <a:ext cx="3502011" cy="2305297"/>
          </a:xfrm>
          <a:prstGeom prst="rect">
            <a:avLst/>
          </a:prstGeom>
        </p:spPr>
      </p:pic>
      <p:pic>
        <p:nvPicPr>
          <p:cNvPr id="1254037970" name="Image 1254037969"/>
          <p:cNvPicPr>
            <a:picLocks noChangeAspect="1"/>
          </p:cNvPicPr>
          <p:nvPr/>
        </p:nvPicPr>
        <p:blipFill>
          <a:blip r:embed="rId4"/>
          <a:stretch/>
        </p:blipFill>
        <p:spPr bwMode="auto">
          <a:xfrm>
            <a:off x="11231713" y="5822481"/>
            <a:ext cx="802971" cy="86749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58581411" name="Title 1"/>
          <p:cNvSpPr>
            <a:spLocks noGrp="1"/>
          </p:cNvSpPr>
          <p:nvPr>
            <p:ph type="title"/>
          </p:nvPr>
        </p:nvSpPr>
        <p:spPr bwMode="auto"/>
        <p:txBody>
          <a:bodyPr>
            <a:normAutofit fontScale="90000"/>
          </a:bodyPr>
          <a:lstStyle/>
          <a:p>
            <a:pPr>
              <a:defRPr/>
            </a:pPr>
            <a:r>
              <a:rPr lang="fr-FR" sz="3600">
                <a:latin typeface="Arial"/>
                <a:ea typeface="Arial"/>
                <a:cs typeface="Arial"/>
              </a:rPr>
              <a:t>4-Des conséquences graves au niveau social pour les étudiants</a:t>
            </a:r>
            <a:endParaRPr/>
          </a:p>
        </p:txBody>
      </p:sp>
      <p:sp>
        <p:nvSpPr>
          <p:cNvPr id="2030690432"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compatLnSpc="0">
            <a:normAutofit fontScale="92500" lnSpcReduction="3000"/>
          </a:bodyPr>
          <a:lstStyle/>
          <a:p>
            <a:pPr>
              <a:defRPr/>
            </a:pPr>
            <a:r>
              <a:rPr lang="fr-FR">
                <a:latin typeface="Arial"/>
                <a:ea typeface="Arial"/>
                <a:cs typeface="Arial"/>
              </a:rPr>
              <a:t>Ajout dans les missions du service public de l’enseignement supérieur de «l’organisation de la vie étudiantes et de campus » </a:t>
            </a:r>
            <a:r>
              <a:rPr sz="2400" b="0" i="0" u="none">
                <a:solidFill>
                  <a:srgbClr val="000000"/>
                </a:solidFill>
                <a:latin typeface="Arial"/>
                <a:ea typeface="Arial"/>
                <a:cs typeface="Arial"/>
              </a:rPr>
              <a:t> =</a:t>
            </a:r>
            <a:endParaRPr lang="fr-FR" sz="2400" b="1" i="0" u="none">
              <a:solidFill>
                <a:srgbClr val="000000"/>
              </a:solidFill>
              <a:latin typeface="Arial"/>
              <a:ea typeface="Arial"/>
              <a:cs typeface="Arial"/>
            </a:endParaRPr>
          </a:p>
          <a:p>
            <a:pPr marL="349965" indent="-349965">
              <a:buFont typeface="Arial"/>
              <a:buAutoNum type="arabicPeriod"/>
              <a:defRPr/>
            </a:pPr>
            <a:endParaRPr lang="fr-FR" sz="2400">
              <a:latin typeface="Arial"/>
              <a:ea typeface="Arial"/>
              <a:cs typeface="Arial"/>
            </a:endParaRPr>
          </a:p>
          <a:p>
            <a:pPr marL="349965" indent="-349965">
              <a:buFont typeface="Arial"/>
              <a:buAutoNum type="arabicPeriod"/>
              <a:defRPr/>
            </a:pPr>
            <a:r>
              <a:rPr lang="fr-FR" sz="2400" b="1" i="0" u="none">
                <a:solidFill>
                  <a:srgbClr val="000000"/>
                </a:solidFill>
                <a:latin typeface="Arial"/>
                <a:ea typeface="Arial"/>
                <a:cs typeface="Arial"/>
              </a:rPr>
              <a:t>Remise en cause des missions des CROUS garantes de droits nationaux</a:t>
            </a:r>
          </a:p>
          <a:p>
            <a:pPr marL="349965" indent="-349965">
              <a:buFont typeface="Arial"/>
              <a:buAutoNum type="arabicPeriod"/>
              <a:defRPr/>
            </a:pPr>
            <a:r>
              <a:rPr lang="fr-FR" sz="2400" b="1" i="0" u="none">
                <a:solidFill>
                  <a:srgbClr val="000000"/>
                </a:solidFill>
                <a:latin typeface="Arial"/>
                <a:ea typeface="Arial"/>
                <a:cs typeface="Arial"/>
              </a:rPr>
              <a:t>Territorialisation des droits sociaux</a:t>
            </a:r>
            <a:r>
              <a:rPr lang="fr-FR" sz="2400">
                <a:latin typeface="Arial"/>
                <a:ea typeface="Arial"/>
                <a:cs typeface="Arial"/>
              </a:rPr>
              <a:t> dépendant des budgets des Universités ou de leur politique sociale, </a:t>
            </a:r>
          </a:p>
          <a:p>
            <a:pPr marL="349965" indent="-349965">
              <a:buFont typeface="Arial"/>
              <a:buAutoNum type="arabicPeriod"/>
              <a:defRPr/>
            </a:pPr>
            <a:r>
              <a:rPr lang="fr-FR" sz="2400">
                <a:latin typeface="Arial"/>
                <a:ea typeface="Arial"/>
                <a:cs typeface="Arial"/>
              </a:rPr>
              <a:t>Alourdissement des responsabilités des universités sur des missions sur lesquelles elles ne sont pas formées, </a:t>
            </a:r>
          </a:p>
          <a:p>
            <a:pPr marL="349965" indent="-349965">
              <a:buFont typeface="Arial"/>
              <a:buAutoNum type="arabicPeriod"/>
              <a:defRPr/>
            </a:pPr>
            <a:r>
              <a:rPr lang="fr-FR" sz="2400">
                <a:latin typeface="Arial"/>
                <a:ea typeface="Arial"/>
                <a:cs typeface="Arial"/>
              </a:rPr>
              <a:t>Menaces à termes de privatisation de ces missions sociales. </a:t>
            </a:r>
            <a:endParaRPr lang="fr-FR" sz="2400" b="1">
              <a:latin typeface="Arial"/>
              <a:ea typeface="Arial"/>
              <a:cs typeface="Arial"/>
            </a:endParaRPr>
          </a:p>
          <a:p>
            <a:pPr marL="0" indent="0">
              <a:buFont typeface="Arial"/>
              <a:buNone/>
              <a:defRPr/>
            </a:pPr>
            <a:endParaRPr lang="fr-FR" sz="2400" b="1">
              <a:latin typeface="Arial"/>
              <a:ea typeface="Arial"/>
              <a:cs typeface="Arial"/>
            </a:endParaRPr>
          </a:p>
          <a:p>
            <a:pPr>
              <a:defRPr/>
            </a:pPr>
            <a:r>
              <a:rPr lang="fr-FR" sz="2400">
                <a:latin typeface="Arial"/>
                <a:ea typeface="Arial"/>
                <a:cs typeface="Arial"/>
              </a:rPr>
              <a:t>Les étudiants du privé pourront bénéficier des crédits CEVEC c’est-à-dire, pour les EPE, d’argent versé par les étudiants du public !</a:t>
            </a:r>
            <a:endParaRPr/>
          </a:p>
        </p:txBody>
      </p:sp>
      <p:pic>
        <p:nvPicPr>
          <p:cNvPr id="4" name="Image 3">
            <a:extLst>
              <a:ext uri="{FF2B5EF4-FFF2-40B4-BE49-F238E27FC236}">
                <a16:creationId xmlns:a16="http://schemas.microsoft.com/office/drawing/2014/main" id="{6400C906-8646-4A52-BD9D-BC6DF0133349}"/>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3792942"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a:bodyPr>
          <a:lstStyle/>
          <a:p>
            <a:pPr>
              <a:defRPr/>
            </a:pPr>
            <a:r>
              <a:rPr lang="fr-FR" sz="2600">
                <a:latin typeface="Arial"/>
                <a:ea typeface="Arial"/>
                <a:cs typeface="Arial"/>
              </a:rPr>
              <a:t>Les COMP : un bouleversement du financement des universités pour qu’elles deviennent de véritables entreprises au service du patronat et des régions</a:t>
            </a:r>
            <a:endParaRPr/>
          </a:p>
        </p:txBody>
      </p:sp>
      <p:sp>
        <p:nvSpPr>
          <p:cNvPr id="1807344459" name="Content Placeholder 2"/>
          <p:cNvSpPr>
            <a:spLocks noGrp="1"/>
          </p:cNvSpPr>
          <p:nvPr>
            <p:ph idx="1"/>
          </p:nvPr>
        </p:nvSpPr>
        <p:spPr bwMode="auto">
          <a:xfrm>
            <a:off x="615123" y="1760054"/>
            <a:ext cx="10738668" cy="5311045"/>
          </a:xfrm>
        </p:spPr>
        <p:txBody>
          <a:bodyPr vertOverflow="overflow" horzOverflow="overflow" vert="horz" wrap="square" lIns="91440" tIns="45720" rIns="91440" bIns="45720" numCol="1" spcCol="0" rtlCol="0" fromWordArt="0" anchor="t" anchorCtr="0" forceAA="0" compatLnSpc="0">
            <a:normAutofit lnSpcReduction="13000"/>
          </a:bodyPr>
          <a:lstStyle/>
          <a:p>
            <a:pPr>
              <a:defRPr/>
            </a:pPr>
            <a:r>
              <a:rPr lang="fr-FR" sz="2200">
                <a:latin typeface="Arial"/>
                <a:ea typeface="Arial"/>
                <a:cs typeface="Arial"/>
              </a:rPr>
              <a:t>Jusqu’à présent, les Contrats d’Objectifs, de moyens det de performances (COMP) ne représentaient que 1% du financement, sur projets originaux et ils se substituaient aux anciens dialogues de gestion. </a:t>
            </a:r>
          </a:p>
          <a:p>
            <a:pPr>
              <a:defRPr/>
            </a:pPr>
            <a:endParaRPr lang="fr-FR" sz="2200">
              <a:latin typeface="Arial"/>
              <a:ea typeface="Arial"/>
              <a:cs typeface="Arial"/>
            </a:endParaRPr>
          </a:p>
          <a:p>
            <a:pPr>
              <a:defRPr/>
            </a:pPr>
            <a:r>
              <a:rPr lang="fr-FR" sz="2200">
                <a:latin typeface="Arial"/>
                <a:ea typeface="Arial"/>
                <a:cs typeface="Arial"/>
              </a:rPr>
              <a:t>Dorénavant, c’est pour 100% des financements de l’État  en remplacement </a:t>
            </a:r>
            <a:r>
              <a:rPr lang="en-US" sz="2200" b="0" i="0" u="none" strike="noStrike" cap="none" spc="0">
                <a:solidFill>
                  <a:schemeClr val="accent6">
                    <a:lumMod val="50000"/>
                  </a:schemeClr>
                </a:solidFill>
                <a:latin typeface="Arial"/>
                <a:ea typeface="Arial"/>
                <a:cs typeface="Arial"/>
              </a:rPr>
              <a:t>des </a:t>
            </a:r>
            <a:r>
              <a:rPr lang="fr-FR" sz="2200" b="0" i="0" u="none" strike="noStrike" cap="none" spc="0">
                <a:solidFill>
                  <a:schemeClr val="accent6">
                    <a:lumMod val="50000"/>
                  </a:schemeClr>
                </a:solidFill>
                <a:latin typeface="Arial"/>
                <a:ea typeface="Arial"/>
                <a:cs typeface="Arial"/>
              </a:rPr>
              <a:t>Subventions pour charges de service public (SCSP), des contrats pluriannuels avec États et Régions et des dialogues stratégiques et de gestion (DSG)</a:t>
            </a:r>
            <a:endParaRPr lang="fr-FR" sz="2200">
              <a:latin typeface="Arial"/>
              <a:ea typeface="Arial"/>
              <a:cs typeface="Arial"/>
            </a:endParaRPr>
          </a:p>
          <a:p>
            <a:pPr>
              <a:defRPr/>
            </a:pPr>
            <a:endParaRPr lang="fr-FR" sz="2200">
              <a:latin typeface="Arial"/>
              <a:ea typeface="Arial"/>
              <a:cs typeface="Arial"/>
            </a:endParaRPr>
          </a:p>
          <a:p>
            <a:pPr>
              <a:defRPr/>
            </a:pPr>
            <a:r>
              <a:rPr lang="fr-FR" sz="2200" b="0" i="0" u="none" strike="noStrike" cap="none" spc="0">
                <a:solidFill>
                  <a:schemeClr val="accent6">
                    <a:lumMod val="50000"/>
                  </a:schemeClr>
                </a:solidFill>
                <a:latin typeface="Arial"/>
                <a:ea typeface="Arial"/>
                <a:cs typeface="Arial"/>
              </a:rPr>
              <a:t>Les universités devront s’engager sur des objectifs imposés (réussite des étudiants, insertion professionnelle, productions scientifiques, etc.) et sur des besoins de fonctionnement.</a:t>
            </a:r>
          </a:p>
          <a:p>
            <a:pPr>
              <a:defRPr/>
            </a:pPr>
            <a:endParaRPr lang="fr-FR" sz="2200" b="0" i="0" u="none" strike="noStrike" cap="none" spc="0">
              <a:solidFill>
                <a:schemeClr val="accent6">
                  <a:lumMod val="50000"/>
                </a:schemeClr>
              </a:solidFill>
              <a:latin typeface="Arial"/>
              <a:cs typeface="Arial"/>
            </a:endParaRPr>
          </a:p>
          <a:p>
            <a:pPr>
              <a:defRPr/>
            </a:pPr>
            <a:r>
              <a:rPr lang="fr-FR" sz="2200" b="0" i="0" u="none" strike="noStrike" cap="none" spc="0">
                <a:solidFill>
                  <a:schemeClr val="accent6">
                    <a:lumMod val="50000"/>
                  </a:schemeClr>
                </a:solidFill>
                <a:latin typeface="Arial"/>
                <a:ea typeface="Arial"/>
                <a:cs typeface="Arial"/>
              </a:rPr>
              <a:t>Pour chaque action, un budget, un indicateur et un objectif à atteindre sous 3 ans seront fixés.</a:t>
            </a:r>
          </a:p>
          <a:p>
            <a:pPr>
              <a:defRPr/>
            </a:pPr>
            <a:endParaRPr lang="fr-FR" sz="2200" b="0" i="0" u="none" strike="noStrike" cap="none" spc="0">
              <a:solidFill>
                <a:schemeClr val="accent6">
                  <a:lumMod val="50000"/>
                </a:schemeClr>
              </a:solidFill>
              <a:latin typeface="Arial"/>
              <a:cs typeface="Arial"/>
            </a:endParaRPr>
          </a:p>
          <a:p>
            <a:pPr>
              <a:defRPr/>
            </a:pPr>
            <a:r>
              <a:rPr lang="fr-FR" sz="2200" b="0" i="0" u="none" strike="noStrike" cap="none" spc="0">
                <a:solidFill>
                  <a:schemeClr val="accent6">
                    <a:lumMod val="50000"/>
                  </a:schemeClr>
                </a:solidFill>
                <a:latin typeface="Arial"/>
                <a:ea typeface="Arial"/>
                <a:cs typeface="Arial"/>
              </a:rPr>
              <a:t>Le financement sera versé en trois temps : 50 % la première année, 30 % la deuxième, puis les 20 % restants seulement si tous les objectifs sont atteints.</a:t>
            </a:r>
            <a:endParaRPr lang="fr-FR" sz="2200" b="0" i="0" u="none" strike="noStrike" cap="none" spc="0">
              <a:solidFill>
                <a:schemeClr val="accent6">
                  <a:lumMod val="50000"/>
                </a:schemeClr>
              </a:solidFill>
              <a:latin typeface="Arial"/>
              <a:cs typeface="Arial"/>
            </a:endParaRPr>
          </a:p>
          <a:p>
            <a:pPr>
              <a:defRPr/>
            </a:pPr>
            <a:endParaRPr sz="2200">
              <a:latin typeface="Arial"/>
              <a:cs typeface="Arial"/>
            </a:endParaRPr>
          </a:p>
        </p:txBody>
      </p:sp>
      <p:pic>
        <p:nvPicPr>
          <p:cNvPr id="4" name="Image 3">
            <a:extLst>
              <a:ext uri="{FF2B5EF4-FFF2-40B4-BE49-F238E27FC236}">
                <a16:creationId xmlns:a16="http://schemas.microsoft.com/office/drawing/2014/main" id="{12C24D8B-37B6-48EB-ADFE-7B4D02A0197A}"/>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60559138"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a:defRPr/>
            </a:pPr>
            <a:r>
              <a:rPr lang="fr-FR" sz="3600"/>
              <a:t>Une mainmise des élus et du patronat sur la définition des contrats</a:t>
            </a:r>
            <a:endParaRPr/>
          </a:p>
        </p:txBody>
      </p:sp>
      <p:sp>
        <p:nvSpPr>
          <p:cNvPr id="1316733209" name="Content Placeholder 2"/>
          <p:cNvSpPr>
            <a:spLocks noGrp="1"/>
          </p:cNvSpPr>
          <p:nvPr>
            <p:ph idx="1"/>
          </p:nvPr>
        </p:nvSpPr>
        <p:spPr bwMode="auto">
          <a:xfrm>
            <a:off x="799252" y="1600202"/>
            <a:ext cx="10577332" cy="4880937"/>
          </a:xfrm>
        </p:spPr>
        <p:txBody>
          <a:bodyPr vertOverflow="overflow" horzOverflow="overflow" vert="horz" wrap="square" lIns="91440" tIns="45720" rIns="91440" bIns="45720" numCol="1" spcCol="0" rtlCol="0" fromWordArt="0" anchor="t" anchorCtr="0" forceAA="0" compatLnSpc="0">
            <a:normAutofit fontScale="85000" lnSpcReduction="16000"/>
          </a:bodyPr>
          <a:lstStyle/>
          <a:p>
            <a:pPr marL="0" indent="0">
              <a:buFont typeface="Arial"/>
              <a:buNone/>
              <a:defRPr/>
            </a:pPr>
            <a:r>
              <a:rPr lang="fr-FR" sz="3200" b="0" i="0" u="none" strike="noStrike" cap="none" spc="0">
                <a:solidFill>
                  <a:schemeClr val="accent6">
                    <a:lumMod val="50000"/>
                  </a:schemeClr>
                </a:solidFill>
                <a:latin typeface="Arial"/>
                <a:ea typeface="Arial"/>
                <a:cs typeface="Arial"/>
              </a:rPr>
              <a:t>L’association des collectivités territoriales à la définition des contrats signifie :</a:t>
            </a:r>
            <a:endParaRPr lang="fr-FR" sz="3200" b="0" i="0" u="none" strike="noStrike" cap="none" spc="0">
              <a:solidFill>
                <a:schemeClr val="accent6">
                  <a:lumMod val="50000"/>
                </a:schemeClr>
              </a:solidFill>
              <a:latin typeface="Times New Roman"/>
              <a:cs typeface="Times New Roman"/>
            </a:endParaRPr>
          </a:p>
          <a:p>
            <a:pPr marL="0" indent="0">
              <a:buFont typeface="Arial"/>
              <a:buNone/>
              <a:defRPr/>
            </a:pPr>
            <a:r>
              <a:rPr lang="fr-FR" sz="3200" b="0" i="0" u="none" strike="noStrike" cap="none" spc="0">
                <a:solidFill>
                  <a:schemeClr val="accent6">
                    <a:lumMod val="50000"/>
                  </a:schemeClr>
                </a:solidFill>
                <a:latin typeface="Arial"/>
                <a:ea typeface="Arial"/>
                <a:cs typeface="Arial"/>
              </a:rPr>
              <a:t> </a:t>
            </a:r>
            <a:endParaRPr sz="3200">
              <a:latin typeface="Arial"/>
              <a:ea typeface="Arial"/>
              <a:cs typeface="Arial"/>
            </a:endParaRPr>
          </a:p>
          <a:p>
            <a:pPr marL="0" indent="0">
              <a:buFont typeface="Arial"/>
              <a:buNone/>
              <a:defRPr/>
            </a:pPr>
            <a:r>
              <a:rPr lang="fr-FR" sz="3200" b="0" i="0" u="none" strike="noStrike" cap="none" spc="0">
                <a:solidFill>
                  <a:schemeClr val="accent6">
                    <a:lumMod val="50000"/>
                  </a:schemeClr>
                </a:solidFill>
                <a:latin typeface="Arial"/>
                <a:ea typeface="Arial"/>
                <a:cs typeface="Arial"/>
              </a:rPr>
              <a:t>Renforcement du poids des élus et du patronat dans la définition de l’offre de formation mais aussi des axes de la recherche </a:t>
            </a:r>
          </a:p>
          <a:p>
            <a:pPr marL="0" indent="0">
              <a:buFont typeface="Arial"/>
              <a:buNone/>
              <a:defRPr/>
            </a:pPr>
            <a:endParaRPr lang="fr-FR" sz="3200" b="1" i="0" u="none" strike="noStrike" cap="none" spc="0">
              <a:solidFill>
                <a:schemeClr val="tx1"/>
              </a:solidFill>
              <a:latin typeface="Arial"/>
              <a:ea typeface="Arial"/>
              <a:cs typeface="Arial"/>
            </a:endParaRPr>
          </a:p>
          <a:p>
            <a:pPr marL="0" indent="0">
              <a:buFont typeface="Arial"/>
              <a:buNone/>
              <a:defRPr/>
            </a:pPr>
            <a:r>
              <a:rPr lang="fr-FR" sz="3200" b="0" i="0" u="none" strike="noStrike" cap="none" spc="0">
                <a:solidFill>
                  <a:schemeClr val="tx1"/>
                </a:solidFill>
                <a:latin typeface="Arial"/>
                <a:ea typeface="Arial"/>
                <a:cs typeface="Arial"/>
              </a:rPr>
              <a:t>«</a:t>
            </a:r>
            <a:r>
              <a:rPr lang="fr-FR" sz="3200" b="1" i="1" u="none" strike="noStrike" cap="none" spc="0">
                <a:solidFill>
                  <a:schemeClr val="tx1"/>
                </a:solidFill>
                <a:latin typeface="Arial"/>
                <a:ea typeface="Arial"/>
                <a:cs typeface="Arial"/>
              </a:rPr>
              <a:t>Adapter notre appareil de formation aux besoins de l’économie</a:t>
            </a:r>
            <a:r>
              <a:rPr lang="fr-FR" sz="3200" b="0" i="0" u="none" strike="noStrike" cap="none" spc="0">
                <a:solidFill>
                  <a:schemeClr val="tx1"/>
                </a:solidFill>
                <a:latin typeface="Arial"/>
                <a:ea typeface="Arial"/>
                <a:cs typeface="Arial"/>
              </a:rPr>
              <a:t> » (E. Borne, 28 avril 2025).</a:t>
            </a:r>
          </a:p>
          <a:p>
            <a:pPr marL="0" indent="0">
              <a:buFont typeface="Arial"/>
              <a:buNone/>
              <a:defRPr/>
            </a:pPr>
            <a:endParaRPr lang="fr-FR" sz="3200" b="1" i="0" u="none" strike="noStrike" cap="none" spc="0">
              <a:solidFill>
                <a:schemeClr val="tx1"/>
              </a:solidFill>
              <a:latin typeface="Arial"/>
              <a:ea typeface="Arial"/>
              <a:cs typeface="Arial"/>
            </a:endParaRPr>
          </a:p>
          <a:p>
            <a:pPr marL="283878" indent="-283878">
              <a:buFont typeface="Arial"/>
              <a:buAutoNum type="arabicPeriod"/>
              <a:defRPr/>
            </a:pPr>
            <a:r>
              <a:rPr lang="fr-FR" sz="3200" b="0" i="0" u="none" strike="noStrike" cap="none" spc="0">
                <a:solidFill>
                  <a:schemeClr val="accent6">
                    <a:lumMod val="50000"/>
                  </a:schemeClr>
                </a:solidFill>
                <a:latin typeface="Arial"/>
                <a:ea typeface="Arial"/>
                <a:cs typeface="Arial"/>
              </a:rPr>
              <a:t>Renforcement des inégalités entre territoires. </a:t>
            </a:r>
            <a:endParaRPr sz="3200">
              <a:latin typeface="Arial"/>
              <a:ea typeface="Arial"/>
              <a:cs typeface="Arial"/>
            </a:endParaRPr>
          </a:p>
          <a:p>
            <a:pPr marL="283878" indent="-283878">
              <a:buFont typeface="Arial"/>
              <a:buAutoNum type="arabicPeriod"/>
              <a:defRPr/>
            </a:pPr>
            <a:r>
              <a:rPr lang="fr-FR" sz="3200" b="0" i="0" u="none" strike="noStrike" cap="none" spc="0">
                <a:solidFill>
                  <a:schemeClr val="accent6">
                    <a:lumMod val="50000"/>
                  </a:schemeClr>
                </a:solidFill>
                <a:latin typeface="Arial"/>
                <a:ea typeface="Arial"/>
                <a:cs typeface="Arial"/>
              </a:rPr>
              <a:t>Négation des libertés académiques</a:t>
            </a:r>
            <a:endParaRPr sz="3200">
              <a:latin typeface="Arial"/>
              <a:ea typeface="Arial"/>
              <a:cs typeface="Arial"/>
            </a:endParaRPr>
          </a:p>
          <a:p>
            <a:pPr marL="283878" indent="-283878">
              <a:buFont typeface="Arial"/>
              <a:buAutoNum type="arabicPeriod"/>
              <a:defRPr/>
            </a:pPr>
            <a:r>
              <a:rPr lang="fr-FR" sz="3200" b="0" i="0" u="none" strike="noStrike" cap="none" spc="0">
                <a:solidFill>
                  <a:schemeClr val="accent6">
                    <a:lumMod val="50000"/>
                  </a:schemeClr>
                </a:solidFill>
                <a:latin typeface="Arial"/>
                <a:ea typeface="Arial"/>
                <a:cs typeface="Arial"/>
              </a:rPr>
              <a:t>Négation des besoins à longs termes </a:t>
            </a:r>
            <a:r>
              <a:rPr lang="fr-FR" sz="3200" b="0" i="0" u="none" strike="noStrike" cap="none" spc="0">
                <a:solidFill>
                  <a:schemeClr val="tx1"/>
                </a:solidFill>
                <a:latin typeface="Arial"/>
                <a:ea typeface="Arial"/>
                <a:cs typeface="Arial"/>
              </a:rPr>
              <a:t>(recherche appliquée privilégiée aux dépends de la recherche fondamentale)</a:t>
            </a:r>
            <a:endParaRPr sz="3200">
              <a:latin typeface="Arial"/>
              <a:cs typeface="Arial"/>
            </a:endParaRPr>
          </a:p>
          <a:p>
            <a:pPr>
              <a:defRPr/>
            </a:pPr>
            <a:endParaRPr/>
          </a:p>
        </p:txBody>
      </p:sp>
      <p:pic>
        <p:nvPicPr>
          <p:cNvPr id="4" name="Image 3">
            <a:extLst>
              <a:ext uri="{FF2B5EF4-FFF2-40B4-BE49-F238E27FC236}">
                <a16:creationId xmlns:a16="http://schemas.microsoft.com/office/drawing/2014/main" id="{50F1EB54-B33E-4E1F-A187-7C6846BD620E}"/>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46120049"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a:bodyPr>
          <a:lstStyle/>
          <a:p>
            <a:pPr>
              <a:defRPr/>
            </a:pPr>
            <a:r>
              <a:rPr lang="fr-FR" sz="2800">
                <a:latin typeface="Arial"/>
                <a:ea typeface="Arial"/>
                <a:cs typeface="Arial"/>
              </a:rPr>
              <a:t>Des moyens conditionnés </a:t>
            </a:r>
            <a:r>
              <a:rPr lang="fr-FR" sz="2800" b="0" i="0" u="none" strike="noStrike" cap="none" spc="0">
                <a:solidFill>
                  <a:schemeClr val="tx1"/>
                </a:solidFill>
                <a:latin typeface="Arial"/>
                <a:ea typeface="Arial"/>
                <a:cs typeface="Arial"/>
              </a:rPr>
              <a:t>à la réalisation d’objectifs basés sur de multiples indicateurs et répondant à une exigence de performance</a:t>
            </a:r>
            <a:endParaRPr/>
          </a:p>
        </p:txBody>
      </p:sp>
      <p:sp>
        <p:nvSpPr>
          <p:cNvPr id="513698153" name="Content Placeholder 2"/>
          <p:cNvSpPr>
            <a:spLocks noGrp="1"/>
          </p:cNvSpPr>
          <p:nvPr>
            <p:ph idx="1"/>
          </p:nvPr>
        </p:nvSpPr>
        <p:spPr bwMode="auto">
          <a:xfrm>
            <a:off x="402090" y="1323112"/>
            <a:ext cx="10577333" cy="5390177"/>
          </a:xfrm>
        </p:spPr>
        <p:txBody>
          <a:bodyPr vertOverflow="overflow" horzOverflow="overflow" vert="horz" wrap="square" lIns="91440" tIns="45720" rIns="91440" bIns="45720" numCol="1" spcCol="0" rtlCol="0" fromWordArt="0" anchor="t" anchorCtr="0" forceAA="0" compatLnSpc="0">
            <a:normAutofit fontScale="77500" lnSpcReduction="20000"/>
          </a:bodyPr>
          <a:lstStyle/>
          <a:p>
            <a:pPr>
              <a:defRPr/>
            </a:pPr>
            <a:r>
              <a:rPr lang="fr-FR" sz="2800" b="0" i="0" u="none" strike="noStrike" cap="none" spc="0" dirty="0">
                <a:solidFill>
                  <a:schemeClr val="tx1"/>
                </a:solidFill>
                <a:latin typeface="Arial"/>
                <a:ea typeface="Arial"/>
                <a:cs typeface="Arial"/>
              </a:rPr>
              <a:t>L’université n’a pas pour mission d’être rentable </a:t>
            </a:r>
            <a:r>
              <a:rPr lang="fr-FR" sz="2800" b="0" i="0" u="none" strike="noStrike" cap="none" spc="0" dirty="0">
                <a:solidFill>
                  <a:srgbClr val="000000"/>
                </a:solidFill>
                <a:latin typeface="Arial"/>
                <a:ea typeface="Arial"/>
                <a:cs typeface="Arial"/>
              </a:rPr>
              <a:t>mais de </a:t>
            </a:r>
            <a:r>
              <a:rPr lang="fr-FR" sz="2800" b="1" i="0" u="none" strike="noStrike" cap="none" spc="0" dirty="0">
                <a:solidFill>
                  <a:srgbClr val="000000"/>
                </a:solidFill>
                <a:latin typeface="Arial"/>
                <a:ea typeface="Arial"/>
                <a:cs typeface="Arial"/>
              </a:rPr>
              <a:t>former des </a:t>
            </a:r>
            <a:r>
              <a:rPr lang="fr-FR" sz="2800" b="1" i="0" u="none" strike="noStrike" cap="none" spc="0" dirty="0" err="1">
                <a:solidFill>
                  <a:srgbClr val="000000"/>
                </a:solidFill>
                <a:latin typeface="Arial"/>
                <a:ea typeface="Arial"/>
                <a:cs typeface="Arial"/>
              </a:rPr>
              <a:t>citoyen·nes</a:t>
            </a:r>
            <a:r>
              <a:rPr lang="fr-FR" sz="2800" b="0" i="0" u="none" strike="noStrike" cap="none" spc="0" dirty="0">
                <a:solidFill>
                  <a:srgbClr val="000000"/>
                </a:solidFill>
                <a:latin typeface="Arial"/>
                <a:ea typeface="Arial"/>
                <a:cs typeface="Arial"/>
              </a:rPr>
              <a:t>, de </a:t>
            </a:r>
            <a:r>
              <a:rPr lang="fr-FR" sz="2800" b="1" i="0" u="none" strike="noStrike" cap="none" spc="0" dirty="0">
                <a:solidFill>
                  <a:srgbClr val="000000"/>
                </a:solidFill>
                <a:latin typeface="Arial"/>
                <a:ea typeface="Arial"/>
                <a:cs typeface="Arial"/>
              </a:rPr>
              <a:t>diffuser les savoirs</a:t>
            </a:r>
            <a:r>
              <a:rPr lang="fr-FR" sz="2800" b="0" i="0" u="none" strike="noStrike" cap="none" spc="0" dirty="0">
                <a:solidFill>
                  <a:srgbClr val="000000"/>
                </a:solidFill>
                <a:latin typeface="Arial"/>
                <a:ea typeface="Arial"/>
                <a:cs typeface="Arial"/>
              </a:rPr>
              <a:t> et de </a:t>
            </a:r>
            <a:r>
              <a:rPr lang="fr-FR" sz="2800" b="1" i="0" u="none" strike="noStrike" cap="none" spc="0" dirty="0">
                <a:solidFill>
                  <a:srgbClr val="000000"/>
                </a:solidFill>
                <a:latin typeface="Arial"/>
                <a:ea typeface="Arial"/>
                <a:cs typeface="Arial"/>
              </a:rPr>
              <a:t>construire une pensée critique et libre</a:t>
            </a:r>
            <a:r>
              <a:rPr lang="fr-FR" sz="2800" b="0" i="0" u="none" strike="noStrike" cap="none" spc="0" dirty="0">
                <a:solidFill>
                  <a:srgbClr val="000000"/>
                </a:solidFill>
                <a:latin typeface="Arial"/>
                <a:ea typeface="Arial"/>
                <a:cs typeface="Arial"/>
              </a:rPr>
              <a:t>.</a:t>
            </a:r>
            <a:endParaRPr lang="fr-FR" sz="2800" b="0" i="0" u="none" dirty="0">
              <a:solidFill>
                <a:srgbClr val="000000"/>
              </a:solidFill>
              <a:latin typeface="Arial"/>
              <a:cs typeface="Arial"/>
            </a:endParaRPr>
          </a:p>
          <a:p>
            <a:pPr>
              <a:defRPr/>
            </a:pPr>
            <a:endParaRPr lang="fr-FR" sz="2800" b="0" i="0" u="none" dirty="0">
              <a:solidFill>
                <a:srgbClr val="000000"/>
              </a:solidFill>
              <a:latin typeface="Arial"/>
              <a:cs typeface="Arial"/>
            </a:endParaRPr>
          </a:p>
          <a:p>
            <a:pPr>
              <a:defRPr/>
            </a:pPr>
            <a:r>
              <a:rPr lang="fr-FR" sz="2800" b="1" i="0" u="none" strike="noStrike" cap="none" spc="0" dirty="0">
                <a:solidFill>
                  <a:srgbClr val="000000"/>
                </a:solidFill>
                <a:latin typeface="Arial"/>
                <a:ea typeface="Arial"/>
                <a:cs typeface="Arial"/>
              </a:rPr>
              <a:t>L’activité de recherche ne se mesure pas en flux bibliométriques</a:t>
            </a:r>
            <a:r>
              <a:rPr lang="fr-FR" sz="2800" b="0" i="0" u="none" strike="noStrike" cap="none" spc="0" dirty="0">
                <a:solidFill>
                  <a:srgbClr val="000000"/>
                </a:solidFill>
                <a:latin typeface="Arial"/>
                <a:ea typeface="Arial"/>
                <a:cs typeface="Arial"/>
              </a:rPr>
              <a:t> ou en appels à projets gagnés. Elle demande du temps long,  de l’indépendance vis-à-vis des logiques productivistes.</a:t>
            </a:r>
            <a:endParaRPr lang="fr-FR" sz="2800" b="0" i="0" u="none" strike="noStrike" cap="none" spc="0" dirty="0">
              <a:solidFill>
                <a:srgbClr val="000000"/>
              </a:solidFill>
              <a:latin typeface="Times New Roman"/>
              <a:cs typeface="Times New Roman"/>
            </a:endParaRPr>
          </a:p>
          <a:p>
            <a:pPr>
              <a:defRPr/>
            </a:pPr>
            <a:endParaRPr lang="fr-FR" sz="2800" dirty="0">
              <a:latin typeface="Arial"/>
              <a:cs typeface="Arial"/>
            </a:endParaRPr>
          </a:p>
          <a:p>
            <a:pPr>
              <a:defRPr/>
            </a:pPr>
            <a:r>
              <a:rPr lang="fr-FR" sz="2800" b="0" i="0" u="none" strike="noStrike" cap="none" spc="0" dirty="0">
                <a:solidFill>
                  <a:srgbClr val="000000"/>
                </a:solidFill>
                <a:latin typeface="Arial"/>
                <a:ea typeface="Arial"/>
                <a:cs typeface="Arial"/>
              </a:rPr>
              <a:t>Le financement sur critères de performance revient à </a:t>
            </a:r>
            <a:r>
              <a:rPr lang="fr-FR" sz="2800" b="1" i="0" u="none" strike="noStrike" cap="none" spc="0" dirty="0">
                <a:solidFill>
                  <a:srgbClr val="000000"/>
                </a:solidFill>
                <a:latin typeface="Arial"/>
                <a:ea typeface="Arial"/>
                <a:cs typeface="Arial"/>
              </a:rPr>
              <a:t>pénaliser les établissements les plus fragiles</a:t>
            </a:r>
            <a:r>
              <a:rPr lang="fr-FR" sz="2800" b="0" i="0" u="none" strike="noStrike" cap="none" spc="0" dirty="0">
                <a:solidFill>
                  <a:srgbClr val="000000"/>
                </a:solidFill>
                <a:latin typeface="Arial"/>
                <a:ea typeface="Arial"/>
                <a:cs typeface="Arial"/>
              </a:rPr>
              <a:t>, ceux qui accueillent le plus grand nombre d’</a:t>
            </a:r>
            <a:r>
              <a:rPr lang="fr-FR" sz="2800" b="0" i="0" u="none" strike="noStrike" cap="none" spc="0" dirty="0" err="1">
                <a:solidFill>
                  <a:srgbClr val="000000"/>
                </a:solidFill>
                <a:latin typeface="Arial"/>
                <a:ea typeface="Arial"/>
                <a:cs typeface="Arial"/>
              </a:rPr>
              <a:t>étudiant·es</a:t>
            </a:r>
            <a:r>
              <a:rPr lang="fr-FR" sz="2800" b="0" i="0" u="none" strike="noStrike" cap="none" spc="0" dirty="0">
                <a:solidFill>
                  <a:srgbClr val="000000"/>
                </a:solidFill>
                <a:latin typeface="Arial"/>
                <a:ea typeface="Arial"/>
                <a:cs typeface="Arial"/>
              </a:rPr>
              <a:t> ou dont les publics sont les plus divers. En d'autres termes : </a:t>
            </a:r>
            <a:r>
              <a:rPr lang="fr-FR" sz="2800" b="1" i="0" u="none" strike="noStrike" cap="none" spc="0" dirty="0">
                <a:solidFill>
                  <a:srgbClr val="000000"/>
                </a:solidFill>
                <a:latin typeface="Arial"/>
                <a:ea typeface="Arial"/>
                <a:cs typeface="Arial"/>
              </a:rPr>
              <a:t>moins vous avez de moyens, moins vous en recevrez !</a:t>
            </a:r>
            <a:endParaRPr lang="fr-FR" sz="2800" b="1" i="0" u="none" strike="noStrike" cap="none" spc="0" dirty="0">
              <a:solidFill>
                <a:srgbClr val="000000"/>
              </a:solidFill>
              <a:latin typeface="Times New Roman"/>
              <a:cs typeface="Times New Roman"/>
            </a:endParaRPr>
          </a:p>
          <a:p>
            <a:pPr>
              <a:defRPr/>
            </a:pPr>
            <a:endParaRPr lang="fr-FR" sz="2800" dirty="0">
              <a:latin typeface="Arial"/>
              <a:cs typeface="Arial"/>
            </a:endParaRPr>
          </a:p>
          <a:p>
            <a:pPr>
              <a:defRPr/>
            </a:pPr>
            <a:r>
              <a:rPr lang="fr-FR" sz="2800" b="0" i="0" u="none" strike="noStrike" cap="none" spc="0" dirty="0">
                <a:solidFill>
                  <a:srgbClr val="000000"/>
                </a:solidFill>
                <a:latin typeface="Arial"/>
                <a:ea typeface="Arial"/>
                <a:cs typeface="Arial"/>
              </a:rPr>
              <a:t>La logique de performance introduit aussi une culture de la </a:t>
            </a:r>
            <a:r>
              <a:rPr lang="fr-FR" sz="2800" b="1" i="0" u="none" strike="noStrike" cap="none" spc="0" dirty="0">
                <a:solidFill>
                  <a:srgbClr val="000000"/>
                </a:solidFill>
                <a:latin typeface="Arial"/>
                <a:ea typeface="Arial"/>
                <a:cs typeface="Arial"/>
              </a:rPr>
              <a:t>surveillance permanente</a:t>
            </a:r>
            <a:r>
              <a:rPr lang="fr-FR" sz="2800" b="0" i="0" u="none" strike="noStrike" cap="none" spc="0" dirty="0">
                <a:solidFill>
                  <a:srgbClr val="000000"/>
                </a:solidFill>
                <a:latin typeface="Arial"/>
                <a:ea typeface="Arial"/>
                <a:cs typeface="Arial"/>
              </a:rPr>
              <a:t>, de l’évaluation continue, de la </a:t>
            </a:r>
            <a:r>
              <a:rPr lang="fr-FR" sz="2800" b="1" i="0" u="none" strike="noStrike" cap="none" spc="0" dirty="0">
                <a:solidFill>
                  <a:srgbClr val="000000"/>
                </a:solidFill>
                <a:latin typeface="Arial"/>
                <a:ea typeface="Arial"/>
                <a:cs typeface="Arial"/>
              </a:rPr>
              <a:t>mise en concurrence entre collègues, services, établissements</a:t>
            </a:r>
            <a:r>
              <a:rPr lang="fr-FR" sz="2800" b="0" i="0" u="none" strike="noStrike" cap="none" spc="0" dirty="0">
                <a:solidFill>
                  <a:srgbClr val="000000"/>
                </a:solidFill>
                <a:latin typeface="Arial"/>
                <a:ea typeface="Arial"/>
                <a:cs typeface="Arial"/>
              </a:rPr>
              <a:t>. </a:t>
            </a:r>
            <a:endParaRPr lang="fr-FR" sz="2800" b="0" i="0" u="none" strike="noStrike" cap="none" spc="0" dirty="0">
              <a:solidFill>
                <a:srgbClr val="000000"/>
              </a:solidFill>
              <a:latin typeface="Times New Roman"/>
              <a:cs typeface="Times New Roman"/>
            </a:endParaRPr>
          </a:p>
          <a:p>
            <a:pPr>
              <a:defRPr/>
            </a:pPr>
            <a:endParaRPr lang="fr-FR" dirty="0"/>
          </a:p>
          <a:p>
            <a:pPr>
              <a:defRPr/>
            </a:pPr>
            <a:r>
              <a:rPr lang="fr-FR" sz="2800" b="0" i="0" u="none" strike="noStrike" cap="none" spc="0" dirty="0">
                <a:solidFill>
                  <a:srgbClr val="000000"/>
                </a:solidFill>
                <a:latin typeface="Arial"/>
                <a:ea typeface="Arial"/>
                <a:cs typeface="Arial"/>
              </a:rPr>
              <a:t>Cette logique technocratique détourne l’université de ses missions essentielles et </a:t>
            </a:r>
            <a:r>
              <a:rPr lang="fr-FR" sz="2800" b="1" i="0" u="none" strike="noStrike" cap="none" spc="0" dirty="0">
                <a:solidFill>
                  <a:srgbClr val="000000"/>
                </a:solidFill>
                <a:latin typeface="Arial"/>
                <a:ea typeface="Arial"/>
                <a:cs typeface="Arial"/>
              </a:rPr>
              <a:t>affaiblit le sens même de nos métiers</a:t>
            </a:r>
            <a:r>
              <a:rPr lang="fr-FR" sz="2800" b="0" i="0" u="none" strike="noStrike" cap="none" spc="0" dirty="0">
                <a:solidFill>
                  <a:srgbClr val="000000"/>
                </a:solidFill>
                <a:latin typeface="Arial"/>
                <a:ea typeface="Arial"/>
                <a:cs typeface="Arial"/>
              </a:rPr>
              <a:t>.</a:t>
            </a:r>
            <a:endParaRPr lang="fr-FR" sz="2800" b="0" i="0" u="none" strike="noStrike" cap="none" spc="0" dirty="0">
              <a:solidFill>
                <a:srgbClr val="000000"/>
              </a:solidFill>
              <a:latin typeface="Times New Roman"/>
              <a:cs typeface="Times New Roman"/>
            </a:endParaRPr>
          </a:p>
        </p:txBody>
      </p:sp>
      <p:pic>
        <p:nvPicPr>
          <p:cNvPr id="5" name="Image 4">
            <a:extLst>
              <a:ext uri="{FF2B5EF4-FFF2-40B4-BE49-F238E27FC236}">
                <a16:creationId xmlns:a16="http://schemas.microsoft.com/office/drawing/2014/main" id="{554493D6-92B9-4CEE-AF97-A18EFE976054}"/>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72452953"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a:bodyPr>
          <a:lstStyle/>
          <a:p>
            <a:pPr>
              <a:defRPr/>
            </a:pPr>
            <a:r>
              <a:rPr lang="fr-FR" sz="3600">
                <a:latin typeface="Arial"/>
                <a:ea typeface="Arial"/>
                <a:cs typeface="Arial"/>
              </a:rPr>
              <a:t>Les COMP c’est un financement sous réserve de soumissions aux objectifs libéraux du gouvernement</a:t>
            </a:r>
            <a:endParaRPr/>
          </a:p>
        </p:txBody>
      </p:sp>
      <p:sp>
        <p:nvSpPr>
          <p:cNvPr id="1705697145" name="Content Placeholder 2"/>
          <p:cNvSpPr>
            <a:spLocks noGrp="1"/>
          </p:cNvSpPr>
          <p:nvPr>
            <p:ph idx="1"/>
          </p:nvPr>
        </p:nvSpPr>
        <p:spPr bwMode="auto">
          <a:xfrm>
            <a:off x="550550" y="1600202"/>
            <a:ext cx="11107118" cy="5212593"/>
          </a:xfrm>
        </p:spPr>
        <p:txBody>
          <a:bodyPr vertOverflow="overflow" horzOverflow="overflow" vert="horz" wrap="square" lIns="91440" tIns="45720" rIns="91440" bIns="45720" numCol="1" spcCol="0" rtlCol="0" fromWordArt="0" anchor="t" anchorCtr="0" forceAA="0" compatLnSpc="0">
            <a:normAutofit fontScale="87500" lnSpcReduction="20000"/>
          </a:bodyPr>
          <a:lstStyle/>
          <a:p>
            <a:pPr>
              <a:defRPr/>
            </a:pPr>
            <a:r>
              <a:rPr lang="fr-FR" sz="2000">
                <a:latin typeface="Arial"/>
                <a:ea typeface="Arial"/>
                <a:cs typeface="Arial"/>
              </a:rPr>
              <a:t>Accepter de multiplier les formations en alternance (</a:t>
            </a:r>
            <a:r>
              <a:rPr lang="fr-FR" sz="2000" b="1">
                <a:latin typeface="Arial"/>
                <a:ea typeface="Arial"/>
                <a:cs typeface="Arial"/>
              </a:rPr>
              <a:t>source majeure de financement du privé </a:t>
            </a:r>
            <a:r>
              <a:rPr lang="fr-FR" sz="2000">
                <a:latin typeface="Arial"/>
                <a:ea typeface="Arial"/>
                <a:cs typeface="Arial"/>
              </a:rPr>
              <a:t>!)</a:t>
            </a:r>
            <a:endParaRPr sz="2000">
              <a:latin typeface="Arial"/>
              <a:ea typeface="Arial"/>
              <a:cs typeface="Arial"/>
            </a:endParaRPr>
          </a:p>
          <a:p>
            <a:pPr>
              <a:defRPr/>
            </a:pPr>
            <a:endParaRPr sz="2000">
              <a:latin typeface="Arial"/>
              <a:cs typeface="Arial"/>
            </a:endParaRPr>
          </a:p>
          <a:p>
            <a:pPr>
              <a:defRPr/>
            </a:pPr>
            <a:r>
              <a:rPr lang="fr-FR" sz="2000">
                <a:latin typeface="Arial"/>
                <a:ea typeface="Arial"/>
                <a:cs typeface="Arial"/>
              </a:rPr>
              <a:t>Soumission aux injonctions pour « lever les freins aux coopérations public-privé en matière de recherche » </a:t>
            </a:r>
            <a:endParaRPr sz="2000">
              <a:latin typeface="Arial"/>
              <a:ea typeface="Arial"/>
              <a:cs typeface="Arial"/>
            </a:endParaRPr>
          </a:p>
          <a:p>
            <a:pPr>
              <a:defRPr/>
            </a:pPr>
            <a:endParaRPr sz="2000">
              <a:latin typeface="Arial"/>
              <a:cs typeface="Arial"/>
            </a:endParaRPr>
          </a:p>
          <a:p>
            <a:pPr>
              <a:defRPr/>
            </a:pPr>
            <a:r>
              <a:rPr lang="fr-FR" sz="2000">
                <a:latin typeface="Arial"/>
                <a:ea typeface="Arial"/>
                <a:cs typeface="Arial"/>
              </a:rPr>
              <a:t>Soumission à accepter « la transformation des organismes nationaux de recherche (ONR) en Agences de programmes » = menaces pour recherche fondamentale qui dépend moins des projets à courts ou moyens termes, recherche pilotée par le ministère ; précarisation des personnels ;</a:t>
            </a:r>
            <a:endParaRPr sz="2000">
              <a:latin typeface="Arial"/>
              <a:ea typeface="Arial"/>
              <a:cs typeface="Arial"/>
            </a:endParaRPr>
          </a:p>
          <a:p>
            <a:pPr>
              <a:defRPr/>
            </a:pPr>
            <a:endParaRPr sz="2000">
              <a:latin typeface="Arial"/>
              <a:cs typeface="Arial"/>
            </a:endParaRPr>
          </a:p>
          <a:p>
            <a:pPr>
              <a:defRPr/>
            </a:pPr>
            <a:r>
              <a:rPr lang="fr-FR" sz="2000">
                <a:latin typeface="Arial"/>
                <a:ea typeface="Arial"/>
                <a:cs typeface="Arial"/>
              </a:rPr>
              <a:t>Soumission à </a:t>
            </a:r>
            <a:r>
              <a:rPr lang="fr-FR" sz="2000" b="1">
                <a:latin typeface="Arial"/>
                <a:ea typeface="Arial"/>
                <a:cs typeface="Arial"/>
              </a:rPr>
              <a:t>fusionner ou se regrouper en EPE</a:t>
            </a:r>
            <a:r>
              <a:rPr lang="fr-FR" sz="2000">
                <a:latin typeface="Arial"/>
                <a:ea typeface="Arial"/>
                <a:cs typeface="Arial"/>
              </a:rPr>
              <a:t> avant de devenir Grands établissements (cf loi modernisation)</a:t>
            </a:r>
            <a:endParaRPr sz="2000">
              <a:latin typeface="Arial"/>
              <a:ea typeface="Arial"/>
              <a:cs typeface="Arial"/>
            </a:endParaRPr>
          </a:p>
          <a:p>
            <a:pPr>
              <a:defRPr/>
            </a:pPr>
            <a:endParaRPr sz="2000">
              <a:latin typeface="Arial"/>
              <a:cs typeface="Arial"/>
            </a:endParaRPr>
          </a:p>
          <a:p>
            <a:pPr>
              <a:defRPr/>
            </a:pPr>
            <a:r>
              <a:rPr lang="fr-FR" sz="2000">
                <a:latin typeface="Arial"/>
                <a:ea typeface="Arial"/>
                <a:cs typeface="Arial"/>
              </a:rPr>
              <a:t>Soumission à l’exigence d’</a:t>
            </a:r>
            <a:r>
              <a:rPr lang="fr-FR" sz="2000" b="1">
                <a:latin typeface="Arial"/>
                <a:ea typeface="Arial"/>
                <a:cs typeface="Arial"/>
              </a:rPr>
              <a:t>accroître la sélection</a:t>
            </a:r>
            <a:r>
              <a:rPr lang="fr-FR" sz="2000">
                <a:latin typeface="Arial"/>
                <a:ea typeface="Arial"/>
                <a:cs typeface="Arial"/>
              </a:rPr>
              <a:t> et, demain, d’augmenter sensiblement les frais d’inscriptions</a:t>
            </a:r>
            <a:endParaRPr sz="2000">
              <a:latin typeface="Arial"/>
              <a:ea typeface="Arial"/>
              <a:cs typeface="Arial"/>
            </a:endParaRPr>
          </a:p>
          <a:p>
            <a:pPr>
              <a:defRPr/>
            </a:pPr>
            <a:endParaRPr sz="2000">
              <a:latin typeface="Arial"/>
              <a:cs typeface="Arial"/>
            </a:endParaRPr>
          </a:p>
          <a:p>
            <a:pPr>
              <a:defRPr/>
            </a:pPr>
            <a:r>
              <a:rPr lang="fr-FR" sz="2000">
                <a:solidFill>
                  <a:srgbClr val="333333"/>
                </a:solidFill>
                <a:latin typeface="Arial"/>
                <a:ea typeface="Arial"/>
                <a:cs typeface="Arial"/>
              </a:rPr>
              <a:t>La perspective d’une masse salariale conditionnée à la performance institutionnelle menace tant la pérennité que l’attractivité de l’emploi public.</a:t>
            </a:r>
            <a:endParaRPr sz="2000">
              <a:solidFill>
                <a:srgbClr val="333333"/>
              </a:solidFill>
              <a:latin typeface="Arial"/>
              <a:ea typeface="Arial"/>
              <a:cs typeface="Arial"/>
            </a:endParaRPr>
          </a:p>
          <a:p>
            <a:pPr>
              <a:defRPr/>
            </a:pPr>
            <a:endParaRPr sz="2000">
              <a:solidFill>
                <a:srgbClr val="333333"/>
              </a:solidFill>
              <a:latin typeface="Arial"/>
              <a:ea typeface="Arial"/>
              <a:cs typeface="Arial"/>
            </a:endParaRPr>
          </a:p>
          <a:p>
            <a:pPr>
              <a:defRPr/>
            </a:pPr>
            <a:r>
              <a:rPr lang="fr-FR" sz="2000">
                <a:solidFill>
                  <a:srgbClr val="333333"/>
                </a:solidFill>
                <a:latin typeface="Arial"/>
                <a:ea typeface="Arial"/>
                <a:cs typeface="Arial"/>
              </a:rPr>
              <a:t>Soumission à la généralisation du </a:t>
            </a:r>
            <a:r>
              <a:rPr lang="fr-FR" sz="2000" b="1">
                <a:solidFill>
                  <a:srgbClr val="333333"/>
                </a:solidFill>
                <a:latin typeface="Arial"/>
                <a:ea typeface="Arial"/>
                <a:cs typeface="Arial"/>
              </a:rPr>
              <a:t>salaire au mérite</a:t>
            </a:r>
            <a:r>
              <a:rPr lang="fr-FR" sz="2000">
                <a:solidFill>
                  <a:srgbClr val="333333"/>
                </a:solidFill>
                <a:latin typeface="Arial"/>
                <a:ea typeface="Arial"/>
                <a:cs typeface="Arial"/>
              </a:rPr>
              <a:t> comme le CIA, non appliqué à l’UCA</a:t>
            </a:r>
            <a:endParaRPr sz="2000">
              <a:solidFill>
                <a:srgbClr val="333333"/>
              </a:solidFill>
              <a:latin typeface="Arial"/>
              <a:ea typeface="Arial"/>
              <a:cs typeface="Arial"/>
            </a:endParaRPr>
          </a:p>
          <a:p>
            <a:pPr>
              <a:defRPr/>
            </a:pPr>
            <a:endParaRPr sz="2000" b="1">
              <a:latin typeface="Arial"/>
              <a:cs typeface="Arial"/>
            </a:endParaRPr>
          </a:p>
          <a:p>
            <a:pPr>
              <a:defRPr/>
            </a:pPr>
            <a:r>
              <a:rPr lang="fr-FR" sz="2000">
                <a:solidFill>
                  <a:srgbClr val="333333"/>
                </a:solidFill>
                <a:latin typeface="Arial"/>
                <a:ea typeface="Arial"/>
                <a:cs typeface="Arial"/>
              </a:rPr>
              <a:t>Menace directe sur les formations jugées non rentables selon des critères purement économiques : disciplines rares ou fondamentales de recherche, sciences humaines et sociales, culture, filières à faibles effectifs.</a:t>
            </a:r>
            <a:endParaRPr b="1"/>
          </a:p>
        </p:txBody>
      </p:sp>
      <p:pic>
        <p:nvPicPr>
          <p:cNvPr id="4" name="Image 3">
            <a:extLst>
              <a:ext uri="{FF2B5EF4-FFF2-40B4-BE49-F238E27FC236}">
                <a16:creationId xmlns:a16="http://schemas.microsoft.com/office/drawing/2014/main" id="{00911740-4814-44B7-9731-CFA2934FF626}"/>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745047256" name="Title 1"/>
          <p:cNvSpPr>
            <a:spLocks noGrp="1"/>
          </p:cNvSpPr>
          <p:nvPr>
            <p:ph type="title"/>
          </p:nvPr>
        </p:nvSpPr>
        <p:spPr bwMode="auto"/>
        <p:txBody>
          <a:bodyPr>
            <a:normAutofit fontScale="90000"/>
          </a:bodyPr>
          <a:lstStyle/>
          <a:p>
            <a:pPr>
              <a:defRPr/>
            </a:pPr>
            <a:r>
              <a:rPr lang="fr-FR" sz="3600">
                <a:latin typeface="Arial"/>
                <a:ea typeface="Arial"/>
                <a:cs typeface="Arial"/>
              </a:rPr>
              <a:t>Leurs projets pour le second étage de la fusée de l’Acte II de l’Autonomie</a:t>
            </a:r>
            <a:endParaRPr/>
          </a:p>
        </p:txBody>
      </p:sp>
      <p:sp>
        <p:nvSpPr>
          <p:cNvPr id="713064329" name="Content Placeholder 2"/>
          <p:cNvSpPr>
            <a:spLocks noGrp="1"/>
          </p:cNvSpPr>
          <p:nvPr>
            <p:ph idx="1"/>
          </p:nvPr>
        </p:nvSpPr>
        <p:spPr bwMode="auto">
          <a:xfrm>
            <a:off x="799253" y="1600203"/>
            <a:ext cx="10577333" cy="5196448"/>
          </a:xfrm>
        </p:spPr>
        <p:txBody>
          <a:bodyPr vertOverflow="overflow" horzOverflow="overflow" vert="horz" wrap="square" lIns="91440" tIns="45720" rIns="91440" bIns="45720" numCol="1" spcCol="0" rtlCol="0" fromWordArt="0" anchor="t" anchorCtr="0" forceAA="0" compatLnSpc="0">
            <a:normAutofit fontScale="87500" lnSpcReduction="4000"/>
          </a:bodyPr>
          <a:lstStyle/>
          <a:p>
            <a:pPr>
              <a:defRPr/>
            </a:pPr>
            <a:r>
              <a:rPr lang="fr-FR" sz="2800" b="0" i="0" u="none" strike="noStrike" cap="none" spc="0">
                <a:solidFill>
                  <a:schemeClr val="tx1"/>
                </a:solidFill>
                <a:latin typeface="Arial"/>
                <a:ea typeface="Arial"/>
                <a:cs typeface="Arial"/>
              </a:rPr>
              <a:t>Faire des présidents d’Universités de véritable chefs d’entreprise</a:t>
            </a:r>
            <a:endParaRPr sz="2800">
              <a:latin typeface="Arial"/>
              <a:cs typeface="Arial"/>
            </a:endParaRPr>
          </a:p>
          <a:p>
            <a:pPr>
              <a:defRPr/>
            </a:pPr>
            <a:endParaRPr>
              <a:latin typeface="Arial"/>
              <a:cs typeface="Arial"/>
            </a:endParaRPr>
          </a:p>
          <a:p>
            <a:pPr>
              <a:defRPr/>
            </a:pPr>
            <a:r>
              <a:rPr lang="fr-FR" sz="2800" b="0" i="0" u="none" strike="noStrike" cap="none" spc="0">
                <a:solidFill>
                  <a:schemeClr val="tx1"/>
                </a:solidFill>
                <a:latin typeface="Arial"/>
                <a:ea typeface="Arial"/>
                <a:cs typeface="Arial"/>
              </a:rPr>
              <a:t>« Adapter les statuts » du personnel aux besoins de chaque université (Enseignants avec obligations de services variées, mise en cause de l’existence des filières AENES et BIB chez les BIATSS)</a:t>
            </a:r>
            <a:endParaRPr lang="fr-FR" sz="2800" b="0" i="0" u="none" strike="noStrike" cap="none" spc="0">
              <a:solidFill>
                <a:schemeClr val="tx1"/>
              </a:solidFill>
              <a:latin typeface="Times New Roman"/>
              <a:cs typeface="Times New Roman"/>
            </a:endParaRPr>
          </a:p>
          <a:p>
            <a:pPr>
              <a:defRPr/>
            </a:pPr>
            <a:endParaRPr sz="2800" b="0" i="0" u="none" strike="noStrike" cap="none" spc="0">
              <a:solidFill>
                <a:schemeClr val="tx1"/>
              </a:solidFill>
              <a:latin typeface="Arial"/>
              <a:cs typeface="Arial"/>
            </a:endParaRPr>
          </a:p>
          <a:p>
            <a:pPr>
              <a:defRPr/>
            </a:pPr>
            <a:r>
              <a:rPr lang="fr-FR" sz="2800" b="0" i="0" u="none" strike="noStrike" cap="none" spc="0">
                <a:solidFill>
                  <a:schemeClr val="tx1"/>
                </a:solidFill>
                <a:latin typeface="Arial"/>
                <a:ea typeface="Arial"/>
                <a:cs typeface="Arial"/>
              </a:rPr>
              <a:t>Généralisation de la dévolution du patrimoine des universités et de la possibilité d’emprunter</a:t>
            </a:r>
            <a:endParaRPr lang="fr-FR" sz="2800" b="0" i="0" u="none" strike="noStrike" cap="none" spc="0">
              <a:solidFill>
                <a:schemeClr val="tx1"/>
              </a:solidFill>
              <a:latin typeface="Times New Roman"/>
              <a:cs typeface="Times New Roman"/>
            </a:endParaRPr>
          </a:p>
          <a:p>
            <a:pPr>
              <a:defRPr/>
            </a:pPr>
            <a:endParaRPr sz="2800" b="0" i="0" u="none" strike="noStrike" cap="none" spc="0">
              <a:solidFill>
                <a:schemeClr val="tx1"/>
              </a:solidFill>
              <a:latin typeface="Arial"/>
              <a:cs typeface="Arial"/>
            </a:endParaRPr>
          </a:p>
          <a:p>
            <a:pPr>
              <a:defRPr/>
            </a:pPr>
            <a:r>
              <a:rPr lang="fr-FR" sz="2800" b="0" i="0" u="none" strike="noStrike" cap="none" spc="0">
                <a:solidFill>
                  <a:schemeClr val="tx1"/>
                </a:solidFill>
                <a:latin typeface="Arial"/>
                <a:ea typeface="Arial"/>
                <a:cs typeface="Arial"/>
              </a:rPr>
              <a:t>En finir avec le cadre national des services communs (Sports, Culture, BU) ce qui peut entraîner l’abandon de certaines de leurs missions</a:t>
            </a:r>
            <a:endParaRPr lang="fr-FR" sz="2800" b="0" i="0" u="none" strike="noStrike" cap="none" spc="0">
              <a:solidFill>
                <a:schemeClr val="tx1"/>
              </a:solidFill>
              <a:latin typeface="Times New Roman"/>
              <a:cs typeface="Times New Roman"/>
            </a:endParaRPr>
          </a:p>
          <a:p>
            <a:pPr>
              <a:defRPr/>
            </a:pPr>
            <a:endParaRPr/>
          </a:p>
          <a:p>
            <a:pPr>
              <a:defRPr/>
            </a:pPr>
            <a:r>
              <a:rPr lang="fr-FR" sz="2800" b="0" i="0" u="none" strike="noStrike" cap="none" spc="0">
                <a:solidFill>
                  <a:schemeClr val="tx1"/>
                </a:solidFill>
                <a:latin typeface="Arial"/>
                <a:ea typeface="Arial"/>
                <a:cs typeface="Arial"/>
              </a:rPr>
              <a:t>Lever le tabou de la hausse des frais d’inscription (Hetzel, novembre 2024)</a:t>
            </a:r>
            <a:endParaRPr lang="fr-FR" sz="2800" b="0" i="0" u="none" strike="noStrike" cap="none" spc="0">
              <a:solidFill>
                <a:schemeClr val="tx1"/>
              </a:solidFill>
              <a:latin typeface="Times New Roman"/>
              <a:cs typeface="Times New Roman"/>
            </a:endParaRPr>
          </a:p>
        </p:txBody>
      </p:sp>
      <p:pic>
        <p:nvPicPr>
          <p:cNvPr id="4" name="Image 3">
            <a:extLst>
              <a:ext uri="{FF2B5EF4-FFF2-40B4-BE49-F238E27FC236}">
                <a16:creationId xmlns:a16="http://schemas.microsoft.com/office/drawing/2014/main" id="{2BF481A6-BA2B-415F-88FA-3975AF12A127}"/>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56843420" name="Title 1"/>
          <p:cNvSpPr>
            <a:spLocks noGrp="1"/>
          </p:cNvSpPr>
          <p:nvPr>
            <p:ph type="title"/>
          </p:nvPr>
        </p:nvSpPr>
        <p:spPr bwMode="auto"/>
        <p:txBody>
          <a:bodyPr/>
          <a:lstStyle/>
          <a:p>
            <a:pPr>
              <a:defRPr/>
            </a:pPr>
            <a:r>
              <a:rPr lang="fr-FR"/>
              <a:t>S’opposer à ces projets</a:t>
            </a:r>
            <a:endParaRPr/>
          </a:p>
        </p:txBody>
      </p:sp>
      <p:sp>
        <p:nvSpPr>
          <p:cNvPr id="153984725" name="Content Placeholder 2"/>
          <p:cNvSpPr>
            <a:spLocks noGrp="1"/>
          </p:cNvSpPr>
          <p:nvPr>
            <p:ph idx="1"/>
          </p:nvPr>
        </p:nvSpPr>
        <p:spPr bwMode="auto"/>
        <p:txBody>
          <a:bodyPr/>
          <a:lstStyle/>
          <a:p>
            <a:pPr>
              <a:defRPr/>
            </a:pPr>
            <a:r>
              <a:rPr lang="fr-FR"/>
              <a:t>Volonté gouvernementale d’aller très vite pendant l’été (comme la LRU !)</a:t>
            </a:r>
          </a:p>
          <a:p>
            <a:pPr>
              <a:defRPr/>
            </a:pPr>
            <a:endParaRPr lang="fr-FR"/>
          </a:p>
          <a:p>
            <a:pPr>
              <a:defRPr/>
            </a:pPr>
            <a:r>
              <a:rPr lang="fr-FR"/>
              <a:t>Nécessité d’une prise de position commune des syndicats salariés et étudiants pour exiger le retrait de ces projets</a:t>
            </a:r>
          </a:p>
          <a:p>
            <a:pPr>
              <a:defRPr/>
            </a:pPr>
            <a:endParaRPr/>
          </a:p>
          <a:p>
            <a:pPr>
              <a:defRPr/>
            </a:pPr>
            <a:r>
              <a:rPr lang="fr-FR"/>
              <a:t>Combattre pour faire sauter le budget 2026 et le gouvernement et ses réformes avec.</a:t>
            </a:r>
            <a:endParaRPr/>
          </a:p>
        </p:txBody>
      </p:sp>
      <p:pic>
        <p:nvPicPr>
          <p:cNvPr id="4" name="Image 3">
            <a:extLst>
              <a:ext uri="{FF2B5EF4-FFF2-40B4-BE49-F238E27FC236}">
                <a16:creationId xmlns:a16="http://schemas.microsoft.com/office/drawing/2014/main" id="{879BD58B-9EBB-4E2F-87E3-9CDCE7ADE391}"/>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74149977" name="Title 1"/>
          <p:cNvSpPr>
            <a:spLocks noGrp="1"/>
          </p:cNvSpPr>
          <p:nvPr>
            <p:ph type="title"/>
          </p:nvPr>
        </p:nvSpPr>
        <p:spPr bwMode="auto"/>
        <p:txBody>
          <a:bodyPr/>
          <a:lstStyle/>
          <a:p>
            <a:pPr>
              <a:defRPr/>
            </a:pPr>
            <a:r>
              <a:t>Sources</a:t>
            </a:r>
          </a:p>
        </p:txBody>
      </p:sp>
      <p:sp>
        <p:nvSpPr>
          <p:cNvPr id="484758963" name="Content Placeholder 2"/>
          <p:cNvSpPr>
            <a:spLocks noGrp="1"/>
          </p:cNvSpPr>
          <p:nvPr>
            <p:ph idx="1"/>
          </p:nvPr>
        </p:nvSpPr>
        <p:spPr bwMode="auto">
          <a:xfrm>
            <a:off x="663668" y="1081695"/>
            <a:ext cx="10712915" cy="5785189"/>
          </a:xfrm>
        </p:spPr>
        <p:txBody>
          <a:bodyPr vertOverflow="overflow" horzOverflow="overflow" vert="horz" wrap="square" lIns="91440" tIns="45720" rIns="91440" bIns="45720" numCol="1" spcCol="0" rtlCol="0" fromWordArt="0" anchor="t" anchorCtr="0" forceAA="0" compatLnSpc="0">
            <a:normAutofit fontScale="70000" lnSpcReduction="20000"/>
          </a:bodyPr>
          <a:lstStyle/>
          <a:p>
            <a:pPr algn="just">
              <a:defRPr/>
            </a:pPr>
            <a:endParaRPr lang="fr-FR" sz="1600" b="0" dirty="0">
              <a:solidFill>
                <a:srgbClr val="000000"/>
              </a:solidFill>
              <a:latin typeface="Arial"/>
              <a:ea typeface="Arial"/>
              <a:cs typeface="Arial"/>
            </a:endParaRPr>
          </a:p>
          <a:p>
            <a:pPr algn="just">
              <a:defRPr/>
            </a:pPr>
            <a:r>
              <a:rPr lang="fr-FR" sz="2600" dirty="0"/>
              <a:t>Projet de loi soumis au Conseil supérieur de l’Éducation le  juillet 2025</a:t>
            </a:r>
          </a:p>
          <a:p>
            <a:pPr algn="just">
              <a:defRPr/>
            </a:pPr>
            <a:endParaRPr lang="fr-FR" sz="2600" dirty="0"/>
          </a:p>
          <a:p>
            <a:pPr algn="just">
              <a:defRPr/>
            </a:pPr>
            <a:r>
              <a:rPr lang="fr-FR" sz="2600" b="0" dirty="0">
                <a:latin typeface="Arial"/>
                <a:ea typeface="Arial"/>
                <a:cs typeface="Arial"/>
              </a:rPr>
              <a:t>Dépêche AEF </a:t>
            </a:r>
            <a:r>
              <a:rPr lang="fr-FR" sz="2600" b="0" dirty="0">
                <a:solidFill>
                  <a:srgbClr val="000000"/>
                </a:solidFill>
                <a:latin typeface="Arial"/>
                <a:ea typeface="Arial"/>
                <a:cs typeface="Arial"/>
              </a:rPr>
              <a:t>du 14 mai 2025 : Qualité des formations : le MESR annonce "deux formes de reconnaissance" des établissements, dont un nouvel agrément pour le privé. </a:t>
            </a:r>
            <a:r>
              <a:rPr lang="fr-FR" sz="2600" b="0" u="sng" dirty="0">
                <a:solidFill>
                  <a:schemeClr val="hlink"/>
                </a:solidFill>
                <a:latin typeface="Arial"/>
                <a:ea typeface="Arial"/>
                <a:cs typeface="Arial"/>
                <a:hlinkClick r:id="rId3" tooltip="https://www.aefinfo.fr/depeche/731296-qualite-des-formations-le-mesr-annonce-deux-formes-de-reconnaissance-des-etablissements-dont-un-nouvel-agrement-pour-le-prive"/>
              </a:rPr>
              <a:t>https://www.aefinfo.fr/depeche/731296-qualite-des-formations-le-mesr-annonce-deux-formes-de-reconnaissance-des-etablissements-dont-un-nouvel-agrement-pour-le-prive</a:t>
            </a:r>
            <a:endParaRPr lang="fr-FR" sz="2600" dirty="0"/>
          </a:p>
          <a:p>
            <a:pPr algn="just">
              <a:defRPr/>
            </a:pPr>
            <a:endParaRPr lang="fr-FR" sz="2600" b="0" dirty="0">
              <a:latin typeface="Arial"/>
              <a:cs typeface="Arial"/>
            </a:endParaRPr>
          </a:p>
          <a:p>
            <a:pPr algn="just">
              <a:defRPr/>
            </a:pPr>
            <a:endParaRPr lang="fr-FR" sz="2600" dirty="0">
              <a:latin typeface="Arial"/>
              <a:cs typeface="Arial"/>
            </a:endParaRPr>
          </a:p>
          <a:p>
            <a:pPr algn="just">
              <a:defRPr/>
            </a:pPr>
            <a:r>
              <a:rPr lang="fr-FR" sz="2600" dirty="0">
                <a:latin typeface="Arial"/>
                <a:ea typeface="Arial"/>
                <a:cs typeface="Arial"/>
              </a:rPr>
              <a:t>Dépêche AEF n° 733726 du 26 juin 2025 : Le gouvernement prévoit de proroger de cinq ans l’ordonnance sur les EPE et de simplifier l’accréditation (projet de loi) </a:t>
            </a:r>
            <a:endParaRPr lang="fr-FR" sz="2600" dirty="0">
              <a:latin typeface="Arial"/>
              <a:cs typeface="Arial"/>
            </a:endParaRPr>
          </a:p>
          <a:p>
            <a:pPr algn="just">
              <a:defRPr/>
            </a:pPr>
            <a:endParaRPr lang="fr-FR" sz="2600" dirty="0">
              <a:latin typeface="Arial"/>
              <a:cs typeface="Arial"/>
            </a:endParaRPr>
          </a:p>
          <a:p>
            <a:pPr algn="just">
              <a:defRPr/>
            </a:pPr>
            <a:r>
              <a:rPr lang="fr-FR" sz="2600" dirty="0">
                <a:latin typeface="Arial"/>
                <a:ea typeface="Arial"/>
                <a:cs typeface="Arial"/>
              </a:rPr>
              <a:t>Dépêche AEF n° 733701 du 26 juin 2025 : Enseignement privé : ce que prévoit le projet de loi de "modernisation et régulation de l’enseignement supérieur"</a:t>
            </a:r>
            <a:endParaRPr lang="fr-FR" sz="2600" dirty="0">
              <a:latin typeface="Arial"/>
              <a:cs typeface="Arial"/>
            </a:endParaRPr>
          </a:p>
          <a:p>
            <a:pPr algn="just">
              <a:defRPr/>
            </a:pPr>
            <a:endParaRPr lang="fr-FR" sz="2600" dirty="0">
              <a:latin typeface="Arial"/>
              <a:cs typeface="Arial"/>
            </a:endParaRPr>
          </a:p>
          <a:p>
            <a:pPr algn="just">
              <a:defRPr/>
            </a:pPr>
            <a:r>
              <a:rPr lang="fr-FR" sz="2600" dirty="0">
                <a:latin typeface="Arial"/>
                <a:ea typeface="Arial"/>
                <a:cs typeface="Arial"/>
              </a:rPr>
              <a:t>Communiqué du SNESU-FSU du 27 juin 2025 : tentative de passage en force du gouvernement pour saboter l’enseignement </a:t>
            </a:r>
            <a:r>
              <a:rPr lang="fr-FR" sz="2600" dirty="0" err="1">
                <a:latin typeface="Arial"/>
                <a:ea typeface="Arial"/>
                <a:cs typeface="Arial"/>
              </a:rPr>
              <a:t>supérieur.</a:t>
            </a:r>
            <a:r>
              <a:rPr lang="fr-FR" sz="2600" u="sng" dirty="0" err="1">
                <a:solidFill>
                  <a:schemeClr val="hlink"/>
                </a:solidFill>
                <a:latin typeface="Arial"/>
                <a:ea typeface="Arial"/>
                <a:cs typeface="Arial"/>
                <a:hlinkClick r:id="rId4" tooltip="https://www.snesup.fr/actualites/presse/communiques-nationaux/tentative-de-passage-en-force-du-gouvernement-pour-saborder"/>
              </a:rPr>
              <a:t>https</a:t>
            </a:r>
            <a:r>
              <a:rPr lang="fr-FR" sz="2600" u="sng" dirty="0">
                <a:solidFill>
                  <a:schemeClr val="hlink"/>
                </a:solidFill>
                <a:latin typeface="Arial"/>
                <a:ea typeface="Arial"/>
                <a:cs typeface="Arial"/>
                <a:hlinkClick r:id="rId4" tooltip="https://www.snesup.fr/actualites/presse/communiques-nationaux/tentative-de-passage-en-force-du-gouvernement-pour-saborder"/>
              </a:rPr>
              <a:t>://www.snesup.fr/actualites/presse/communiques-nationaux/tentative-de-passage-en-force-du-gouvernement-pour-saborder</a:t>
            </a:r>
            <a:endParaRPr lang="fr-FR" sz="2600" dirty="0">
              <a:latin typeface="Arial"/>
              <a:ea typeface="Arial"/>
              <a:cs typeface="Arial"/>
            </a:endParaRPr>
          </a:p>
          <a:p>
            <a:pPr algn="just">
              <a:defRPr/>
            </a:pPr>
            <a:endParaRPr lang="fr-FR" sz="2600" dirty="0">
              <a:latin typeface="Arial"/>
              <a:cs typeface="Arial"/>
            </a:endParaRPr>
          </a:p>
          <a:p>
            <a:pPr algn="just">
              <a:defRPr/>
            </a:pPr>
            <a:r>
              <a:rPr lang="fr-FR" sz="2600" u="sng" dirty="0">
                <a:solidFill>
                  <a:schemeClr val="hlink"/>
                </a:solidFill>
                <a:latin typeface="Arial"/>
                <a:ea typeface="Arial"/>
                <a:cs typeface="Arial"/>
                <a:hlinkClick r:id="rId4" tooltip="https://www.snesup.fr/actualites/presse/communiques-nationaux/tentative-de-passage-en-force-du-gouvernement-pour-saborder"/>
              </a:rPr>
              <a:t>https://www.snesup.fr/actualites/presse/communiques-nationaux/tentative-de-passage-en-force-du-gouvernement-pour-saborder</a:t>
            </a:r>
            <a:endParaRPr lang="fr-FR" sz="2600" dirty="0">
              <a:latin typeface="Arial"/>
              <a:cs typeface="Arial"/>
            </a:endParaRPr>
          </a:p>
          <a:p>
            <a:pPr>
              <a:defRPr/>
            </a:pPr>
            <a:endParaRPr lang="fr-FR" sz="2600" b="1" i="0" u="none" dirty="0">
              <a:solidFill>
                <a:srgbClr val="000000"/>
              </a:solidFill>
              <a:latin typeface="Arial"/>
              <a:cs typeface="Arial"/>
            </a:endParaRPr>
          </a:p>
          <a:p>
            <a:pPr>
              <a:defRPr/>
            </a:pPr>
            <a:r>
              <a:rPr lang="fr-FR" sz="2600" b="0" i="0" u="none" dirty="0">
                <a:solidFill>
                  <a:srgbClr val="000000"/>
                </a:solidFill>
                <a:latin typeface="Arial"/>
                <a:ea typeface="Arial"/>
                <a:cs typeface="Arial"/>
              </a:rPr>
              <a:t>Loi Baptiste : une transformation d’ampleur LRU ?</a:t>
            </a:r>
            <a:r>
              <a:rPr lang="fr-FR" sz="2600" b="1" i="0" u="none" dirty="0">
                <a:solidFill>
                  <a:srgbClr val="000000"/>
                </a:solidFill>
                <a:latin typeface="Arial"/>
                <a:ea typeface="Arial"/>
                <a:cs typeface="Arial"/>
              </a:rPr>
              <a:t> </a:t>
            </a:r>
            <a:r>
              <a:rPr lang="fr-FR" sz="2600" b="0" i="0" u="sng" strike="noStrike" cap="none" spc="0" dirty="0">
                <a:solidFill>
                  <a:schemeClr val="accent6">
                    <a:lumMod val="50000"/>
                  </a:schemeClr>
                </a:solidFill>
                <a:latin typeface="Arial"/>
                <a:ea typeface="Arial"/>
                <a:cs typeface="Arial"/>
                <a:hlinkClick r:id="rId5" tooltip="https://blog.educpros.fr/julien-gossa/2025/07/02/loi-baptiste-une-transformation-dampleur-lru/"/>
              </a:rPr>
              <a:t>https://blog.educpros.fr/julien-gossa/2025/07/02/loi-baptiste-une-transformation-dampleur-lru/</a:t>
            </a:r>
            <a:endParaRPr lang="fr-FR" sz="2600" b="1" i="0" u="none" dirty="0">
              <a:solidFill>
                <a:srgbClr val="000000"/>
              </a:solidFill>
              <a:latin typeface="Arial"/>
              <a:ea typeface="Arial"/>
              <a:cs typeface="Arial"/>
            </a:endParaRPr>
          </a:p>
          <a:p>
            <a:pPr marL="0" indent="0">
              <a:buFont typeface="Arial"/>
              <a:buNone/>
              <a:defRPr/>
            </a:pPr>
            <a:endParaRPr sz="2600" dirty="0"/>
          </a:p>
          <a:p>
            <a:pPr>
              <a:defRPr/>
            </a:pPr>
            <a:endParaRPr dirty="0"/>
          </a:p>
        </p:txBody>
      </p:sp>
      <p:pic>
        <p:nvPicPr>
          <p:cNvPr id="4" name="Image 3">
            <a:extLst>
              <a:ext uri="{FF2B5EF4-FFF2-40B4-BE49-F238E27FC236}">
                <a16:creationId xmlns:a16="http://schemas.microsoft.com/office/drawing/2014/main" id="{B035509A-1C34-455E-ACB4-FFBE24351F71}"/>
              </a:ext>
            </a:extLst>
          </p:cNvPr>
          <p:cNvPicPr>
            <a:picLocks noChangeAspect="1"/>
          </p:cNvPicPr>
          <p:nvPr/>
        </p:nvPicPr>
        <p:blipFill>
          <a:blip r:embed="rId6"/>
          <a:stretch/>
        </p:blipFill>
        <p:spPr bwMode="auto">
          <a:xfrm>
            <a:off x="11231713" y="5822481"/>
            <a:ext cx="802971" cy="8674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5310059" name="Title 1"/>
          <p:cNvSpPr>
            <a:spLocks noGrp="1"/>
          </p:cNvSpPr>
          <p:nvPr>
            <p:ph type="title"/>
          </p:nvPr>
        </p:nvSpPr>
        <p:spPr bwMode="auto"/>
        <p:txBody>
          <a:bodyPr/>
          <a:lstStyle/>
          <a:p>
            <a:pPr>
              <a:defRPr/>
            </a:pPr>
            <a:r>
              <a:rPr lang="fr-FR"/>
              <a:t>Projet de </a:t>
            </a:r>
            <a:r>
              <a:t>budget 2026 de l’UCA</a:t>
            </a:r>
          </a:p>
        </p:txBody>
      </p:sp>
      <p:sp>
        <p:nvSpPr>
          <p:cNvPr id="1642470610"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compatLnSpc="0">
            <a:normAutofit fontScale="97500" lnSpcReduction="12000"/>
          </a:bodyPr>
          <a:lstStyle/>
          <a:p>
            <a:pPr marL="0" indent="0">
              <a:buFont typeface="Arial"/>
              <a:buNone/>
              <a:defRPr/>
            </a:pPr>
            <a:r>
              <a:rPr lang="fr-FR"/>
              <a:t>Campagne d’emplois titulaires</a:t>
            </a:r>
          </a:p>
          <a:p>
            <a:pPr marL="0" indent="0">
              <a:buFont typeface="Arial"/>
              <a:buNone/>
              <a:defRPr/>
            </a:pPr>
            <a:endParaRPr lang="fr-FR"/>
          </a:p>
          <a:p>
            <a:pPr>
              <a:defRPr/>
            </a:pPr>
            <a:r>
              <a:rPr lang="fr-FR"/>
              <a:t>3 millions d’économies attendus donc à 80 000 euros en moyenne pour postes d’EC, cela ferait entre 35 et 40 postes supprimés, et possiblement plus s’il y a des postes BIATSS supprimés au lieu de postes d’EC. </a:t>
            </a:r>
          </a:p>
          <a:p>
            <a:pPr>
              <a:defRPr/>
            </a:pPr>
            <a:endParaRPr/>
          </a:p>
          <a:p>
            <a:pPr>
              <a:defRPr/>
            </a:pPr>
            <a:r>
              <a:rPr lang="fr-FR"/>
              <a:t>L’an dernier c’était 11 postes EC et 1 postes BIATSS supprimés chez les titulaires donc plus qu’un triplement des gels en 2026 !</a:t>
            </a:r>
            <a:endParaRPr/>
          </a:p>
        </p:txBody>
      </p:sp>
      <p:pic>
        <p:nvPicPr>
          <p:cNvPr id="4" name="Image 3">
            <a:extLst>
              <a:ext uri="{FF2B5EF4-FFF2-40B4-BE49-F238E27FC236}">
                <a16:creationId xmlns:a16="http://schemas.microsoft.com/office/drawing/2014/main" id="{7994C4B4-920D-4C12-8F46-F66C16F26126}"/>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81629461" name="Title 1"/>
          <p:cNvSpPr>
            <a:spLocks noGrp="1"/>
          </p:cNvSpPr>
          <p:nvPr>
            <p:ph type="title"/>
          </p:nvPr>
        </p:nvSpPr>
        <p:spPr bwMode="auto">
          <a:xfrm>
            <a:off x="787829" y="0"/>
            <a:ext cx="10588757" cy="1143000"/>
          </a:xfrm>
        </p:spPr>
        <p:txBody>
          <a:bodyPr vertOverflow="overflow" horzOverflow="overflow" vert="horz" wrap="square" lIns="91440" tIns="45720" rIns="91440" bIns="45720" numCol="1" spcCol="0" rtlCol="0" fromWordArt="0" anchor="ctr" anchorCtr="0" forceAA="0" compatLnSpc="0">
            <a:normAutofit fontScale="90000"/>
          </a:bodyPr>
          <a:lstStyle/>
          <a:p>
            <a:pPr>
              <a:defRPr/>
            </a:pPr>
            <a:r>
              <a:rPr dirty="0"/>
              <a:t>Les </a:t>
            </a:r>
            <a:r>
              <a:rPr lang="fr-FR" dirty="0"/>
              <a:t>suppressions de postes depuis 20</a:t>
            </a:r>
            <a:r>
              <a:rPr dirty="0"/>
              <a:t>17</a:t>
            </a:r>
          </a:p>
        </p:txBody>
      </p:sp>
      <p:graphicFrame>
        <p:nvGraphicFramePr>
          <p:cNvPr id="856219766" name="Espace réservé du contenu 856219765"/>
          <p:cNvGraphicFramePr>
            <a:graphicFrameLocks noGrp="1"/>
          </p:cNvGraphicFramePr>
          <p:nvPr>
            <p:ph idx="1"/>
            <p:extLst>
              <p:ext uri="{D42A27DB-BD31-4B8C-83A1-F6EECF244321}">
                <p14:modId xmlns:p14="http://schemas.microsoft.com/office/powerpoint/2010/main" val="680981514"/>
              </p:ext>
            </p:extLst>
          </p:nvPr>
        </p:nvGraphicFramePr>
        <p:xfrm>
          <a:off x="501502" y="968193"/>
          <a:ext cx="10577328" cy="5608320"/>
        </p:xfrm>
        <a:graphic>
          <a:graphicData uri="http://schemas.openxmlformats.org/drawingml/2006/table">
            <a:tbl>
              <a:tblPr firstRow="1" bandRow="1">
                <a:tableStyleId>{5C22544A-7EE6-4342-B048-85BDC9FD1C3A}</a:tableStyleId>
              </a:tblPr>
              <a:tblGrid>
                <a:gridCol w="1762888">
                  <a:extLst>
                    <a:ext uri="{9D8B030D-6E8A-4147-A177-3AD203B41FA5}">
                      <a16:colId xmlns:a16="http://schemas.microsoft.com/office/drawing/2014/main" val="20000"/>
                    </a:ext>
                  </a:extLst>
                </a:gridCol>
                <a:gridCol w="1762888">
                  <a:extLst>
                    <a:ext uri="{9D8B030D-6E8A-4147-A177-3AD203B41FA5}">
                      <a16:colId xmlns:a16="http://schemas.microsoft.com/office/drawing/2014/main" val="20001"/>
                    </a:ext>
                  </a:extLst>
                </a:gridCol>
                <a:gridCol w="1762888">
                  <a:extLst>
                    <a:ext uri="{9D8B030D-6E8A-4147-A177-3AD203B41FA5}">
                      <a16:colId xmlns:a16="http://schemas.microsoft.com/office/drawing/2014/main" val="20002"/>
                    </a:ext>
                  </a:extLst>
                </a:gridCol>
                <a:gridCol w="1762888">
                  <a:extLst>
                    <a:ext uri="{9D8B030D-6E8A-4147-A177-3AD203B41FA5}">
                      <a16:colId xmlns:a16="http://schemas.microsoft.com/office/drawing/2014/main" val="20003"/>
                    </a:ext>
                  </a:extLst>
                </a:gridCol>
                <a:gridCol w="1762888">
                  <a:extLst>
                    <a:ext uri="{9D8B030D-6E8A-4147-A177-3AD203B41FA5}">
                      <a16:colId xmlns:a16="http://schemas.microsoft.com/office/drawing/2014/main" val="20004"/>
                    </a:ext>
                  </a:extLst>
                </a:gridCol>
                <a:gridCol w="1762888">
                  <a:extLst>
                    <a:ext uri="{9D8B030D-6E8A-4147-A177-3AD203B41FA5}">
                      <a16:colId xmlns:a16="http://schemas.microsoft.com/office/drawing/2014/main" val="20005"/>
                    </a:ext>
                  </a:extLst>
                </a:gridCol>
              </a:tblGrid>
              <a:tr h="365760">
                <a:tc>
                  <a:txBody>
                    <a:bodyPr/>
                    <a:lstStyle/>
                    <a:p>
                      <a:pPr>
                        <a:defRPr/>
                      </a:pPr>
                      <a:endParaRPr/>
                    </a:p>
                  </a:txBody>
                  <a:tcPr/>
                </a:tc>
                <a:tc>
                  <a:txBody>
                    <a:bodyPr/>
                    <a:lstStyle/>
                    <a:p>
                      <a:pPr>
                        <a:defRPr/>
                      </a:pPr>
                      <a:r>
                        <a:rPr dirty="0" err="1"/>
                        <a:t>Enseignants</a:t>
                      </a:r>
                      <a:r>
                        <a:rPr dirty="0"/>
                        <a:t> et EC</a:t>
                      </a:r>
                    </a:p>
                  </a:txBody>
                  <a:tcPr/>
                </a:tc>
                <a:tc>
                  <a:txBody>
                    <a:bodyPr/>
                    <a:lstStyle/>
                    <a:p>
                      <a:pPr>
                        <a:defRPr/>
                      </a:pPr>
                      <a:r>
                        <a:rPr sz="1200" b="0" i="0" u="none">
                          <a:solidFill>
                            <a:srgbClr val="000000"/>
                          </a:solidFill>
                          <a:latin typeface="Arial"/>
                          <a:ea typeface="Arial"/>
                          <a:cs typeface="Arial"/>
                        </a:rPr>
                        <a:t>BIATSS</a:t>
                      </a:r>
                      <a:endParaRPr/>
                    </a:p>
                  </a:txBody>
                  <a:tcPr/>
                </a:tc>
                <a:tc>
                  <a:txBody>
                    <a:bodyPr/>
                    <a:lstStyle/>
                    <a:p>
                      <a:pPr>
                        <a:defRPr/>
                      </a:pPr>
                      <a:r>
                        <a:rPr sz="1200" b="0" i="0" u="none" dirty="0">
                          <a:solidFill>
                            <a:srgbClr val="000000"/>
                          </a:solidFill>
                          <a:latin typeface="Arial"/>
                          <a:ea typeface="Arial"/>
                          <a:cs typeface="Arial"/>
                        </a:rPr>
                        <a:t>CDD </a:t>
                      </a:r>
                      <a:r>
                        <a:rPr sz="1200" b="0" i="0" u="none" dirty="0" err="1">
                          <a:solidFill>
                            <a:srgbClr val="000000"/>
                          </a:solidFill>
                          <a:latin typeface="Arial"/>
                          <a:ea typeface="Arial"/>
                          <a:cs typeface="Arial"/>
                        </a:rPr>
                        <a:t>Enseignants</a:t>
                      </a:r>
                      <a:endParaRPr dirty="0"/>
                    </a:p>
                  </a:txBody>
                  <a:tcPr/>
                </a:tc>
                <a:tc>
                  <a:txBody>
                    <a:bodyPr/>
                    <a:lstStyle/>
                    <a:p>
                      <a:pPr>
                        <a:defRPr/>
                      </a:pPr>
                      <a:r>
                        <a:rPr sz="1200" b="0" i="0" u="none">
                          <a:solidFill>
                            <a:srgbClr val="000000"/>
                          </a:solidFill>
                          <a:latin typeface="Arial"/>
                          <a:ea typeface="Arial"/>
                          <a:cs typeface="Arial"/>
                        </a:rPr>
                        <a:t>CDD Biatss</a:t>
                      </a:r>
                      <a:endParaRPr/>
                    </a:p>
                  </a:txBody>
                  <a:tcPr/>
                </a:tc>
                <a:tc>
                  <a:txBody>
                    <a:bodyPr/>
                    <a:lstStyle/>
                    <a:p>
                      <a:pPr>
                        <a:defRPr/>
                      </a:pPr>
                      <a:r>
                        <a:rPr sz="1200" b="0" i="0" u="none">
                          <a:solidFill>
                            <a:srgbClr val="000000"/>
                          </a:solidFill>
                          <a:latin typeface="Arial"/>
                          <a:ea typeface="Arial"/>
                          <a:cs typeface="Arial"/>
                        </a:rPr>
                        <a:t>Total suppressions</a:t>
                      </a:r>
                      <a:endParaRPr/>
                    </a:p>
                  </a:txBody>
                  <a:tcPr/>
                </a:tc>
                <a:extLst>
                  <a:ext uri="{0D108BD9-81ED-4DB2-BD59-A6C34878D82A}">
                    <a16:rowId xmlns:a16="http://schemas.microsoft.com/office/drawing/2014/main" val="10000"/>
                  </a:ext>
                </a:extLst>
              </a:tr>
              <a:tr h="365760">
                <a:tc>
                  <a:txBody>
                    <a:bodyPr/>
                    <a:lstStyle/>
                    <a:p>
                      <a:pPr algn="r">
                        <a:defRPr/>
                      </a:pPr>
                      <a:r>
                        <a:rPr sz="1400" b="0" i="0" u="none">
                          <a:solidFill>
                            <a:srgbClr val="000000"/>
                          </a:solidFill>
                          <a:latin typeface="Arial"/>
                          <a:ea typeface="Arial"/>
                          <a:cs typeface="Arial"/>
                        </a:rPr>
                        <a:t>2017</a:t>
                      </a:r>
                      <a:endParaRPr sz="1400"/>
                    </a:p>
                  </a:txBody>
                  <a:tcPr/>
                </a:tc>
                <a:tc>
                  <a:txBody>
                    <a:bodyPr/>
                    <a:lstStyle/>
                    <a:p>
                      <a:pPr algn="r">
                        <a:defRPr/>
                      </a:pPr>
                      <a:r>
                        <a:rPr sz="1400"/>
                        <a:t>0</a:t>
                      </a:r>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endParaRPr sz="1400"/>
                    </a:p>
                  </a:txBody>
                  <a:tcPr/>
                </a:tc>
                <a:extLst>
                  <a:ext uri="{0D108BD9-81ED-4DB2-BD59-A6C34878D82A}">
                    <a16:rowId xmlns:a16="http://schemas.microsoft.com/office/drawing/2014/main" val="10001"/>
                  </a:ext>
                </a:extLst>
              </a:tr>
              <a:tr h="365760">
                <a:tc>
                  <a:txBody>
                    <a:bodyPr/>
                    <a:lstStyle/>
                    <a:p>
                      <a:pPr algn="r">
                        <a:defRPr/>
                      </a:pPr>
                      <a:r>
                        <a:rPr sz="1400" b="0" i="0" u="none">
                          <a:solidFill>
                            <a:srgbClr val="000000"/>
                          </a:solidFill>
                          <a:latin typeface="Arial"/>
                          <a:ea typeface="Arial"/>
                          <a:cs typeface="Arial"/>
                        </a:rPr>
                        <a:t>2018</a:t>
                      </a:r>
                      <a:endParaRPr sz="1400"/>
                    </a:p>
                  </a:txBody>
                  <a:tcPr/>
                </a:tc>
                <a:tc>
                  <a:txBody>
                    <a:bodyPr/>
                    <a:lstStyle/>
                    <a:p>
                      <a:pPr algn="r">
                        <a:defRPr/>
                      </a:pPr>
                      <a:r>
                        <a:rPr sz="1400" b="0" i="0" u="none">
                          <a:solidFill>
                            <a:srgbClr val="000000"/>
                          </a:solidFill>
                          <a:latin typeface="Arial"/>
                          <a:ea typeface="Arial"/>
                          <a:cs typeface="Arial"/>
                        </a:rPr>
                        <a:t>3</a:t>
                      </a:r>
                      <a:endParaRPr sz="1400"/>
                    </a:p>
                  </a:txBody>
                  <a:tcPr/>
                </a:tc>
                <a:tc>
                  <a:txBody>
                    <a:bodyPr/>
                    <a:lstStyle/>
                    <a:p>
                      <a:pPr algn="r">
                        <a:defRPr/>
                      </a:pPr>
                      <a:r>
                        <a:rPr sz="1400" b="0" i="0" u="none" dirty="0">
                          <a:solidFill>
                            <a:srgbClr val="000000"/>
                          </a:solidFill>
                          <a:latin typeface="Arial"/>
                          <a:ea typeface="Arial"/>
                          <a:cs typeface="Arial"/>
                        </a:rPr>
                        <a:t>0</a:t>
                      </a:r>
                      <a:endParaRPr sz="1400" dirty="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3</a:t>
                      </a:r>
                      <a:endParaRPr sz="1400"/>
                    </a:p>
                  </a:txBody>
                  <a:tcPr/>
                </a:tc>
                <a:extLst>
                  <a:ext uri="{0D108BD9-81ED-4DB2-BD59-A6C34878D82A}">
                    <a16:rowId xmlns:a16="http://schemas.microsoft.com/office/drawing/2014/main" val="10002"/>
                  </a:ext>
                </a:extLst>
              </a:tr>
              <a:tr h="365760">
                <a:tc>
                  <a:txBody>
                    <a:bodyPr/>
                    <a:lstStyle/>
                    <a:p>
                      <a:pPr algn="r">
                        <a:defRPr/>
                      </a:pPr>
                      <a:r>
                        <a:rPr sz="1400" b="0" i="0" u="none">
                          <a:solidFill>
                            <a:srgbClr val="000000"/>
                          </a:solidFill>
                          <a:latin typeface="Arial"/>
                          <a:ea typeface="Arial"/>
                          <a:cs typeface="Arial"/>
                        </a:rPr>
                        <a:t>2019</a:t>
                      </a:r>
                      <a:endParaRPr sz="1400"/>
                    </a:p>
                  </a:txBody>
                  <a:tcPr/>
                </a:tc>
                <a:tc>
                  <a:txBody>
                    <a:bodyPr/>
                    <a:lstStyle/>
                    <a:p>
                      <a:pPr algn="r">
                        <a:defRPr/>
                      </a:pPr>
                      <a:r>
                        <a:rPr sz="1400" b="0" i="0" u="none">
                          <a:solidFill>
                            <a:srgbClr val="000000"/>
                          </a:solidFill>
                          <a:latin typeface="Arial"/>
                          <a:ea typeface="Arial"/>
                          <a:cs typeface="Arial"/>
                        </a:rPr>
                        <a:t>15 (estimation sur les 28% à 32% de gels sur 38 postes vacants)</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 15 (estimation)</a:t>
                      </a:r>
                      <a:endParaRPr sz="1400"/>
                    </a:p>
                  </a:txBody>
                  <a:tcPr/>
                </a:tc>
                <a:extLst>
                  <a:ext uri="{0D108BD9-81ED-4DB2-BD59-A6C34878D82A}">
                    <a16:rowId xmlns:a16="http://schemas.microsoft.com/office/drawing/2014/main" val="10003"/>
                  </a:ext>
                </a:extLst>
              </a:tr>
              <a:tr h="365760">
                <a:tc>
                  <a:txBody>
                    <a:bodyPr/>
                    <a:lstStyle/>
                    <a:p>
                      <a:pPr algn="r">
                        <a:defRPr/>
                      </a:pPr>
                      <a:r>
                        <a:rPr sz="1400" b="0" i="0" u="none">
                          <a:solidFill>
                            <a:srgbClr val="000000"/>
                          </a:solidFill>
                          <a:latin typeface="Arial"/>
                          <a:ea typeface="Arial"/>
                          <a:cs typeface="Arial"/>
                        </a:rPr>
                        <a:t>2020</a:t>
                      </a:r>
                      <a:endParaRPr sz="1400"/>
                    </a:p>
                  </a:txBody>
                  <a:tcPr/>
                </a:tc>
                <a:tc>
                  <a:txBody>
                    <a:bodyPr/>
                    <a:lstStyle/>
                    <a:p>
                      <a:pPr algn="r">
                        <a:defRPr/>
                      </a:pPr>
                      <a:r>
                        <a:rPr sz="1400" b="0" i="0" u="none">
                          <a:solidFill>
                            <a:srgbClr val="000000"/>
                          </a:solidFill>
                          <a:latin typeface="Arial"/>
                          <a:ea typeface="Arial"/>
                          <a:cs typeface="Arial"/>
                        </a:rPr>
                        <a:t>16</a:t>
                      </a:r>
                      <a:endParaRPr sz="1400"/>
                    </a:p>
                  </a:txBody>
                  <a:tcPr/>
                </a:tc>
                <a:tc>
                  <a:txBody>
                    <a:bodyPr/>
                    <a:lstStyle/>
                    <a:p>
                      <a:pPr algn="r">
                        <a:defRPr/>
                      </a:pPr>
                      <a:r>
                        <a:rPr sz="1400" b="0" i="0" u="none">
                          <a:solidFill>
                            <a:srgbClr val="000000"/>
                          </a:solidFill>
                          <a:latin typeface="Arial"/>
                          <a:ea typeface="Arial"/>
                          <a:cs typeface="Arial"/>
                        </a:rPr>
                        <a:t>1</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17</a:t>
                      </a:r>
                      <a:endParaRPr sz="1400"/>
                    </a:p>
                  </a:txBody>
                  <a:tcPr/>
                </a:tc>
                <a:extLst>
                  <a:ext uri="{0D108BD9-81ED-4DB2-BD59-A6C34878D82A}">
                    <a16:rowId xmlns:a16="http://schemas.microsoft.com/office/drawing/2014/main" val="10004"/>
                  </a:ext>
                </a:extLst>
              </a:tr>
              <a:tr h="365760">
                <a:tc>
                  <a:txBody>
                    <a:bodyPr/>
                    <a:lstStyle/>
                    <a:p>
                      <a:pPr algn="r">
                        <a:defRPr/>
                      </a:pPr>
                      <a:r>
                        <a:rPr sz="1400" b="0" i="0" u="none">
                          <a:solidFill>
                            <a:srgbClr val="000000"/>
                          </a:solidFill>
                          <a:latin typeface="Arial"/>
                          <a:ea typeface="Arial"/>
                          <a:cs typeface="Arial"/>
                        </a:rPr>
                        <a:t>2021</a:t>
                      </a:r>
                      <a:endParaRPr sz="1400"/>
                    </a:p>
                  </a:txBody>
                  <a:tcPr/>
                </a:tc>
                <a:tc>
                  <a:txBody>
                    <a:bodyPr/>
                    <a:lstStyle/>
                    <a:p>
                      <a:pPr algn="r">
                        <a:defRPr/>
                      </a:pPr>
                      <a:r>
                        <a:rPr sz="1400" b="0" i="0" u="none">
                          <a:solidFill>
                            <a:srgbClr val="000000"/>
                          </a:solidFill>
                          <a:latin typeface="Arial"/>
                          <a:ea typeface="Arial"/>
                          <a:cs typeface="Arial"/>
                        </a:rPr>
                        <a:t>9</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9</a:t>
                      </a:r>
                      <a:endParaRPr sz="1400"/>
                    </a:p>
                  </a:txBody>
                  <a:tcPr/>
                </a:tc>
                <a:extLst>
                  <a:ext uri="{0D108BD9-81ED-4DB2-BD59-A6C34878D82A}">
                    <a16:rowId xmlns:a16="http://schemas.microsoft.com/office/drawing/2014/main" val="10005"/>
                  </a:ext>
                </a:extLst>
              </a:tr>
              <a:tr h="365760">
                <a:tc>
                  <a:txBody>
                    <a:bodyPr/>
                    <a:lstStyle/>
                    <a:p>
                      <a:pPr algn="r">
                        <a:defRPr/>
                      </a:pPr>
                      <a:r>
                        <a:rPr sz="1400" b="0" i="0" u="none">
                          <a:solidFill>
                            <a:srgbClr val="000000"/>
                          </a:solidFill>
                          <a:latin typeface="Arial"/>
                          <a:ea typeface="Arial"/>
                          <a:cs typeface="Arial"/>
                        </a:rPr>
                        <a:t>2022</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0</a:t>
                      </a:r>
                      <a:endParaRPr sz="1400"/>
                    </a:p>
                  </a:txBody>
                  <a:tcPr/>
                </a:tc>
                <a:extLst>
                  <a:ext uri="{0D108BD9-81ED-4DB2-BD59-A6C34878D82A}">
                    <a16:rowId xmlns:a16="http://schemas.microsoft.com/office/drawing/2014/main" val="10006"/>
                  </a:ext>
                </a:extLst>
              </a:tr>
              <a:tr h="365760">
                <a:tc>
                  <a:txBody>
                    <a:bodyPr/>
                    <a:lstStyle/>
                    <a:p>
                      <a:pPr algn="r">
                        <a:defRPr/>
                      </a:pPr>
                      <a:r>
                        <a:rPr sz="1400" b="0" i="0" u="none">
                          <a:solidFill>
                            <a:srgbClr val="000000"/>
                          </a:solidFill>
                          <a:latin typeface="Arial"/>
                          <a:ea typeface="Arial"/>
                          <a:cs typeface="Arial"/>
                        </a:rPr>
                        <a:t>2023</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r>
                        <a:rPr sz="1400" b="0" i="0" u="none">
                          <a:solidFill>
                            <a:srgbClr val="000000"/>
                          </a:solidFill>
                          <a:latin typeface="Arial"/>
                          <a:ea typeface="Arial"/>
                          <a:cs typeface="Arial"/>
                        </a:rPr>
                        <a:t>0</a:t>
                      </a:r>
                      <a:endParaRPr sz="1400"/>
                    </a:p>
                  </a:txBody>
                  <a:tcPr/>
                </a:tc>
                <a:tc>
                  <a:txBody>
                    <a:bodyPr/>
                    <a:lstStyle/>
                    <a:p>
                      <a:pPr algn="r">
                        <a:defRPr/>
                      </a:pPr>
                      <a:endParaRPr sz="1400"/>
                    </a:p>
                  </a:txBody>
                  <a:tcPr/>
                </a:tc>
                <a:tc>
                  <a:txBody>
                    <a:bodyPr/>
                    <a:lstStyle/>
                    <a:p>
                      <a:pPr algn="r">
                        <a:defRPr/>
                      </a:pPr>
                      <a:endParaRPr sz="1400"/>
                    </a:p>
                  </a:txBody>
                  <a:tcPr/>
                </a:tc>
                <a:tc>
                  <a:txBody>
                    <a:bodyPr/>
                    <a:lstStyle/>
                    <a:p>
                      <a:pPr algn="r">
                        <a:defRPr/>
                      </a:pPr>
                      <a:r>
                        <a:rPr sz="1400" b="0" i="0" u="none">
                          <a:solidFill>
                            <a:srgbClr val="000000"/>
                          </a:solidFill>
                          <a:latin typeface="Arial"/>
                          <a:ea typeface="Arial"/>
                          <a:cs typeface="Arial"/>
                        </a:rPr>
                        <a:t>0</a:t>
                      </a:r>
                      <a:endParaRPr sz="1400"/>
                    </a:p>
                  </a:txBody>
                  <a:tcPr/>
                </a:tc>
                <a:extLst>
                  <a:ext uri="{0D108BD9-81ED-4DB2-BD59-A6C34878D82A}">
                    <a16:rowId xmlns:a16="http://schemas.microsoft.com/office/drawing/2014/main" val="10007"/>
                  </a:ext>
                </a:extLst>
              </a:tr>
              <a:tr h="365760">
                <a:tc>
                  <a:txBody>
                    <a:bodyPr/>
                    <a:lstStyle/>
                    <a:p>
                      <a:pPr algn="r">
                        <a:defRPr/>
                      </a:pPr>
                      <a:r>
                        <a:rPr sz="1400" b="0" i="0" u="none">
                          <a:solidFill>
                            <a:srgbClr val="000000"/>
                          </a:solidFill>
                          <a:latin typeface="Arial"/>
                          <a:ea typeface="Arial"/>
                          <a:cs typeface="Arial"/>
                        </a:rPr>
                        <a:t>2024</a:t>
                      </a:r>
                    </a:p>
                  </a:txBody>
                  <a:tcPr/>
                </a:tc>
                <a:tc>
                  <a:txBody>
                    <a:bodyPr/>
                    <a:lstStyle/>
                    <a:p>
                      <a:pPr algn="r">
                        <a:defRPr/>
                      </a:pPr>
                      <a:r>
                        <a:rPr sz="1400" b="0" i="0" u="none">
                          <a:solidFill>
                            <a:srgbClr val="000000"/>
                          </a:solidFill>
                          <a:latin typeface="Arial"/>
                          <a:ea typeface="Arial"/>
                          <a:cs typeface="Arial"/>
                        </a:rPr>
                        <a:t>?</a:t>
                      </a:r>
                      <a:endParaRPr sz="1400"/>
                    </a:p>
                  </a:txBody>
                  <a:tcPr/>
                </a:tc>
                <a:tc>
                  <a:txBody>
                    <a:bodyPr/>
                    <a:lstStyle/>
                    <a:p>
                      <a:pPr algn="r">
                        <a:defRPr/>
                      </a:pPr>
                      <a:r>
                        <a:rPr sz="1400" b="0" i="0" u="none">
                          <a:solidFill>
                            <a:srgbClr val="000000"/>
                          </a:solidFill>
                          <a:latin typeface="Arial"/>
                          <a:ea typeface="Arial"/>
                          <a:cs typeface="Arial"/>
                        </a:rPr>
                        <a:t>?</a:t>
                      </a:r>
                      <a:endParaRPr sz="1400"/>
                    </a:p>
                  </a:txBody>
                  <a:tcPr/>
                </a:tc>
                <a:tc>
                  <a:txBody>
                    <a:bodyPr/>
                    <a:lstStyle/>
                    <a:p>
                      <a:pPr algn="r">
                        <a:defRPr/>
                      </a:pPr>
                      <a:r>
                        <a:rPr sz="1400" b="0" i="0" u="none">
                          <a:solidFill>
                            <a:srgbClr val="000000"/>
                          </a:solidFill>
                          <a:latin typeface="Arial"/>
                          <a:ea typeface="Arial"/>
                          <a:cs typeface="Arial"/>
                        </a:rPr>
                        <a:t>26</a:t>
                      </a:r>
                      <a:endParaRPr sz="1400"/>
                    </a:p>
                  </a:txBody>
                  <a:tcPr/>
                </a:tc>
                <a:tc>
                  <a:txBody>
                    <a:bodyPr/>
                    <a:lstStyle/>
                    <a:p>
                      <a:pPr algn="r">
                        <a:defRPr/>
                      </a:pPr>
                      <a:r>
                        <a:rPr sz="1400" b="0" i="0" u="none">
                          <a:solidFill>
                            <a:srgbClr val="000000"/>
                          </a:solidFill>
                          <a:latin typeface="Arial"/>
                          <a:ea typeface="Arial"/>
                          <a:cs typeface="Arial"/>
                        </a:rPr>
                        <a:t>18</a:t>
                      </a:r>
                      <a:endParaRPr sz="1400"/>
                    </a:p>
                  </a:txBody>
                  <a:tcPr/>
                </a:tc>
                <a:tc>
                  <a:txBody>
                    <a:bodyPr/>
                    <a:lstStyle/>
                    <a:p>
                      <a:pPr algn="r">
                        <a:defRPr/>
                      </a:pPr>
                      <a:r>
                        <a:rPr sz="1400" b="0" i="0" u="none">
                          <a:solidFill>
                            <a:srgbClr val="000000"/>
                          </a:solidFill>
                          <a:latin typeface="Arial"/>
                          <a:ea typeface="Arial"/>
                          <a:cs typeface="Arial"/>
                        </a:rPr>
                        <a:t>44</a:t>
                      </a:r>
                      <a:endParaRPr sz="1400"/>
                    </a:p>
                  </a:txBody>
                  <a:tcPr/>
                </a:tc>
                <a:extLst>
                  <a:ext uri="{0D108BD9-81ED-4DB2-BD59-A6C34878D82A}">
                    <a16:rowId xmlns:a16="http://schemas.microsoft.com/office/drawing/2014/main" val="10008"/>
                  </a:ext>
                </a:extLst>
              </a:tr>
              <a:tr h="365760">
                <a:tc>
                  <a:txBody>
                    <a:bodyPr/>
                    <a:lstStyle/>
                    <a:p>
                      <a:pPr algn="r">
                        <a:defRPr/>
                      </a:pPr>
                      <a:r>
                        <a:rPr sz="1400" b="0" i="0" u="none">
                          <a:solidFill>
                            <a:srgbClr val="000000"/>
                          </a:solidFill>
                          <a:latin typeface="Arial"/>
                          <a:ea typeface="Arial"/>
                          <a:cs typeface="Arial"/>
                        </a:rPr>
                        <a:t>2025</a:t>
                      </a:r>
                    </a:p>
                  </a:txBody>
                  <a:tcPr/>
                </a:tc>
                <a:tc>
                  <a:txBody>
                    <a:bodyPr/>
                    <a:lstStyle/>
                    <a:p>
                      <a:pPr algn="r">
                        <a:defRPr/>
                      </a:pPr>
                      <a:r>
                        <a:rPr sz="1400" b="0" i="0" u="none">
                          <a:solidFill>
                            <a:srgbClr val="000000"/>
                          </a:solidFill>
                          <a:latin typeface="Arial"/>
                          <a:ea typeface="Arial"/>
                          <a:cs typeface="Arial"/>
                        </a:rPr>
                        <a:t>11</a:t>
                      </a:r>
                      <a:endParaRPr sz="1400"/>
                    </a:p>
                  </a:txBody>
                  <a:tcPr/>
                </a:tc>
                <a:tc>
                  <a:txBody>
                    <a:bodyPr/>
                    <a:lstStyle/>
                    <a:p>
                      <a:pPr algn="r">
                        <a:defRPr/>
                      </a:pPr>
                      <a:r>
                        <a:rPr sz="1400" b="0" i="0" u="none">
                          <a:solidFill>
                            <a:srgbClr val="000000"/>
                          </a:solidFill>
                          <a:latin typeface="Arial"/>
                          <a:ea typeface="Arial"/>
                          <a:cs typeface="Arial"/>
                        </a:rPr>
                        <a:t>1</a:t>
                      </a:r>
                      <a:endParaRPr sz="1400"/>
                    </a:p>
                  </a:txBody>
                  <a:tcPr/>
                </a:tc>
                <a:tc>
                  <a:txBody>
                    <a:bodyPr/>
                    <a:lstStyle/>
                    <a:p>
                      <a:pPr algn="r">
                        <a:defRPr/>
                      </a:pPr>
                      <a:r>
                        <a:rPr sz="1400" b="0" i="0" u="none">
                          <a:solidFill>
                            <a:srgbClr val="000000"/>
                          </a:solidFill>
                          <a:latin typeface="Arial"/>
                          <a:ea typeface="Arial"/>
                          <a:cs typeface="Arial"/>
                        </a:rPr>
                        <a:t>11</a:t>
                      </a:r>
                      <a:endParaRPr sz="1400"/>
                    </a:p>
                  </a:txBody>
                  <a:tcPr/>
                </a:tc>
                <a:tc>
                  <a:txBody>
                    <a:bodyPr/>
                    <a:lstStyle/>
                    <a:p>
                      <a:pPr algn="r">
                        <a:defRPr/>
                      </a:pPr>
                      <a:r>
                        <a:rPr sz="1400" b="0" i="0" u="none">
                          <a:solidFill>
                            <a:srgbClr val="000000"/>
                          </a:solidFill>
                          <a:latin typeface="Arial"/>
                          <a:ea typeface="Arial"/>
                          <a:cs typeface="Arial"/>
                        </a:rPr>
                        <a:t>7</a:t>
                      </a:r>
                      <a:endParaRPr sz="1400"/>
                    </a:p>
                  </a:txBody>
                  <a:tcPr/>
                </a:tc>
                <a:tc>
                  <a:txBody>
                    <a:bodyPr/>
                    <a:lstStyle/>
                    <a:p>
                      <a:pPr algn="r">
                        <a:defRPr/>
                      </a:pPr>
                      <a:r>
                        <a:rPr sz="1400" b="0" i="0" u="none">
                          <a:solidFill>
                            <a:srgbClr val="000000"/>
                          </a:solidFill>
                          <a:latin typeface="Arial"/>
                          <a:ea typeface="Arial"/>
                          <a:cs typeface="Arial"/>
                        </a:rPr>
                        <a:t>30</a:t>
                      </a:r>
                      <a:endParaRPr sz="1400"/>
                    </a:p>
                  </a:txBody>
                  <a:tcPr/>
                </a:tc>
                <a:extLst>
                  <a:ext uri="{0D108BD9-81ED-4DB2-BD59-A6C34878D82A}">
                    <a16:rowId xmlns:a16="http://schemas.microsoft.com/office/drawing/2014/main" val="10009"/>
                  </a:ext>
                </a:extLst>
              </a:tr>
              <a:tr h="365760">
                <a:tc>
                  <a:txBody>
                    <a:bodyPr/>
                    <a:lstStyle/>
                    <a:p>
                      <a:pPr algn="r">
                        <a:defRPr/>
                      </a:pPr>
                      <a:r>
                        <a:rPr sz="1400" b="0" i="0" u="none">
                          <a:solidFill>
                            <a:srgbClr val="000000"/>
                          </a:solidFill>
                          <a:latin typeface="Arial"/>
                          <a:ea typeface="Arial"/>
                          <a:cs typeface="Arial"/>
                        </a:rPr>
                        <a:t>2026</a:t>
                      </a:r>
                    </a:p>
                  </a:txBody>
                  <a:tcPr/>
                </a:tc>
                <a:tc>
                  <a:txBody>
                    <a:bodyPr/>
                    <a:lstStyle/>
                    <a:p>
                      <a:pPr algn="r">
                        <a:defRPr/>
                      </a:pPr>
                      <a:r>
                        <a:rPr sz="1400" b="0" i="0" u="none">
                          <a:solidFill>
                            <a:srgbClr val="000000"/>
                          </a:solidFill>
                          <a:latin typeface="Arial"/>
                          <a:ea typeface="Arial"/>
                          <a:cs typeface="Arial"/>
                        </a:rPr>
                        <a:t>30 (estimation)</a:t>
                      </a:r>
                      <a:endParaRPr sz="1400"/>
                    </a:p>
                  </a:txBody>
                  <a:tcPr/>
                </a:tc>
                <a:tc>
                  <a:txBody>
                    <a:bodyPr/>
                    <a:lstStyle/>
                    <a:p>
                      <a:pPr algn="r">
                        <a:defRPr/>
                      </a:pPr>
                      <a:r>
                        <a:rPr sz="1400" b="0" i="0" u="none">
                          <a:solidFill>
                            <a:srgbClr val="000000"/>
                          </a:solidFill>
                          <a:latin typeface="Arial"/>
                          <a:ea typeface="Arial"/>
                          <a:cs typeface="Arial"/>
                        </a:rPr>
                        <a:t>6 (estimation pour 1 sur 5 gelés)</a:t>
                      </a:r>
                      <a:endParaRPr sz="1400"/>
                    </a:p>
                  </a:txBody>
                  <a:tcPr/>
                </a:tc>
                <a:tc>
                  <a:txBody>
                    <a:bodyPr/>
                    <a:lstStyle/>
                    <a:p>
                      <a:pPr algn="r">
                        <a:defRPr/>
                      </a:pPr>
                      <a:r>
                        <a:rPr sz="1400" b="0" i="0" u="none">
                          <a:solidFill>
                            <a:srgbClr val="000000"/>
                          </a:solidFill>
                          <a:latin typeface="Arial"/>
                          <a:ea typeface="Arial"/>
                          <a:cs typeface="Arial"/>
                        </a:rPr>
                        <a:t>50% des postes sur besoins temporaires</a:t>
                      </a:r>
                      <a:endParaRPr sz="1400"/>
                    </a:p>
                  </a:txBody>
                  <a:tcPr/>
                </a:tc>
                <a:tc>
                  <a:txBody>
                    <a:bodyPr/>
                    <a:lstStyle/>
                    <a:p>
                      <a:pPr algn="r">
                        <a:defRPr/>
                      </a:pPr>
                      <a:r>
                        <a:rPr lang="en-US" sz="1400" b="0" i="0" u="none" strike="noStrike" cap="none" spc="0">
                          <a:solidFill>
                            <a:srgbClr val="000000"/>
                          </a:solidFill>
                          <a:latin typeface="Arial"/>
                          <a:ea typeface="Arial"/>
                          <a:cs typeface="Arial"/>
                        </a:rPr>
                        <a:t>50% des postes sur besoins temporaires</a:t>
                      </a:r>
                      <a:endParaRPr sz="1400"/>
                    </a:p>
                  </a:txBody>
                  <a:tcPr/>
                </a:tc>
                <a:tc>
                  <a:txBody>
                    <a:bodyPr/>
                    <a:lstStyle/>
                    <a:p>
                      <a:pPr algn="r">
                        <a:defRPr/>
                      </a:pPr>
                      <a:r>
                        <a:rPr sz="1400" b="0" i="0" u="none">
                          <a:solidFill>
                            <a:srgbClr val="000000"/>
                          </a:solidFill>
                          <a:latin typeface="Arial"/>
                          <a:ea typeface="Arial"/>
                          <a:cs typeface="Arial"/>
                        </a:rPr>
                        <a:t>36 titulaires (estimation) et combien d'ANT ?</a:t>
                      </a:r>
                      <a:endParaRPr sz="1400"/>
                    </a:p>
                  </a:txBody>
                  <a:tcPr/>
                </a:tc>
                <a:extLst>
                  <a:ext uri="{0D108BD9-81ED-4DB2-BD59-A6C34878D82A}">
                    <a16:rowId xmlns:a16="http://schemas.microsoft.com/office/drawing/2014/main" val="10010"/>
                  </a:ext>
                </a:extLst>
              </a:tr>
              <a:tr h="365760">
                <a:tc>
                  <a:txBody>
                    <a:bodyPr/>
                    <a:lstStyle/>
                    <a:p>
                      <a:pPr algn="r">
                        <a:defRPr/>
                      </a:pPr>
                      <a:r>
                        <a:rPr sz="1400" b="0" i="0" u="none">
                          <a:solidFill>
                            <a:srgbClr val="000000"/>
                          </a:solidFill>
                          <a:latin typeface="Arial"/>
                          <a:ea typeface="Arial"/>
                          <a:cs typeface="Arial"/>
                        </a:rPr>
                        <a:t>Total</a:t>
                      </a:r>
                    </a:p>
                  </a:txBody>
                  <a:tcPr/>
                </a:tc>
                <a:tc>
                  <a:txBody>
                    <a:bodyPr/>
                    <a:lstStyle/>
                    <a:p>
                      <a:pPr algn="r">
                        <a:defRPr/>
                      </a:pPr>
                      <a:r>
                        <a:rPr sz="1400" b="0" i="0" u="none">
                          <a:solidFill>
                            <a:srgbClr val="000000"/>
                          </a:solidFill>
                          <a:latin typeface="Arial"/>
                          <a:ea typeface="Arial"/>
                          <a:cs typeface="Arial"/>
                        </a:rPr>
                        <a:t>84</a:t>
                      </a:r>
                      <a:endParaRPr sz="1400"/>
                    </a:p>
                  </a:txBody>
                  <a:tcPr/>
                </a:tc>
                <a:tc>
                  <a:txBody>
                    <a:bodyPr/>
                    <a:lstStyle/>
                    <a:p>
                      <a:pPr>
                        <a:defRPr/>
                      </a:pPr>
                      <a:r>
                        <a:rPr sz="1400"/>
                        <a:t>8</a:t>
                      </a:r>
                    </a:p>
                  </a:txBody>
                  <a:tcPr/>
                </a:tc>
                <a:tc>
                  <a:txBody>
                    <a:bodyPr/>
                    <a:lstStyle/>
                    <a:p>
                      <a:pPr>
                        <a:defRPr/>
                      </a:pPr>
                      <a:endParaRPr sz="1400"/>
                    </a:p>
                  </a:txBody>
                  <a:tcPr/>
                </a:tc>
                <a:tc>
                  <a:txBody>
                    <a:bodyPr/>
                    <a:lstStyle/>
                    <a:p>
                      <a:pPr>
                        <a:defRPr/>
                      </a:pPr>
                      <a:endParaRPr sz="1400"/>
                    </a:p>
                  </a:txBody>
                  <a:tcPr/>
                </a:tc>
                <a:tc>
                  <a:txBody>
                    <a:bodyPr/>
                    <a:lstStyle/>
                    <a:p>
                      <a:pPr algn="r">
                        <a:defRPr/>
                      </a:pPr>
                      <a:r>
                        <a:rPr sz="1400" b="0" i="0" u="none" dirty="0">
                          <a:solidFill>
                            <a:srgbClr val="000000"/>
                          </a:solidFill>
                          <a:latin typeface="Arial"/>
                          <a:ea typeface="Arial"/>
                          <a:cs typeface="Arial"/>
                        </a:rPr>
                        <a:t>92</a:t>
                      </a:r>
                      <a:endParaRPr sz="1400" dirty="0"/>
                    </a:p>
                  </a:txBody>
                  <a:tcPr/>
                </a:tc>
                <a:extLst>
                  <a:ext uri="{0D108BD9-81ED-4DB2-BD59-A6C34878D82A}">
                    <a16:rowId xmlns:a16="http://schemas.microsoft.com/office/drawing/2014/main" val="10011"/>
                  </a:ext>
                </a:extLst>
              </a:tr>
            </a:tbl>
          </a:graphicData>
        </a:graphic>
      </p:graphicFrame>
      <p:pic>
        <p:nvPicPr>
          <p:cNvPr id="4" name="Image 3">
            <a:extLst>
              <a:ext uri="{FF2B5EF4-FFF2-40B4-BE49-F238E27FC236}">
                <a16:creationId xmlns:a16="http://schemas.microsoft.com/office/drawing/2014/main" id="{D4B88198-B69B-4F6B-A39A-8542CD62F3C7}"/>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57852910"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a:defRPr/>
            </a:pPr>
            <a:r>
              <a:rPr lang="fr-FR" sz="2800"/>
              <a:t>Les agents non titulaires à l’UCA. Toujours plus nombreux mais aussi les plus touchés par les suppressions d’emplois !</a:t>
            </a:r>
            <a:endParaRPr/>
          </a:p>
        </p:txBody>
      </p:sp>
      <p:sp>
        <p:nvSpPr>
          <p:cNvPr id="2032318295" name="Content Placeholder 2"/>
          <p:cNvSpPr>
            <a:spLocks noGrp="1"/>
          </p:cNvSpPr>
          <p:nvPr>
            <p:ph idx="1"/>
          </p:nvPr>
        </p:nvSpPr>
        <p:spPr bwMode="auto">
          <a:xfrm>
            <a:off x="799251" y="1600201"/>
            <a:ext cx="11068288" cy="5253656"/>
          </a:xfrm>
        </p:spPr>
        <p:txBody>
          <a:bodyPr vertOverflow="overflow" horzOverflow="overflow" vert="horz" wrap="square" lIns="91440" tIns="45720" rIns="91440" bIns="45720" numCol="1" spcCol="0" rtlCol="0" fromWordArt="0" anchor="t" anchorCtr="0" forceAA="0" compatLnSpc="0">
            <a:normAutofit/>
          </a:bodyPr>
          <a:lstStyle/>
          <a:p>
            <a:pPr>
              <a:defRPr/>
            </a:pPr>
            <a:r>
              <a:rPr lang="fr-FR" sz="2600" b="0" i="0" u="none" strike="noStrike" cap="none" spc="0">
                <a:solidFill>
                  <a:schemeClr val="accent6">
                    <a:lumMod val="50000"/>
                  </a:schemeClr>
                </a:solidFill>
                <a:latin typeface="Arial"/>
                <a:ea typeface="Arial"/>
                <a:cs typeface="Arial"/>
              </a:rPr>
              <a:t>3402 agents en 2017 dont 29% de contractuels et 71% de titulaires</a:t>
            </a:r>
            <a:endParaRPr sz="2600" b="0" i="0" u="none" strike="noStrike" cap="none" spc="0">
              <a:solidFill>
                <a:schemeClr val="accent6">
                  <a:lumMod val="50000"/>
                </a:schemeClr>
              </a:solidFill>
              <a:latin typeface="Arial"/>
              <a:cs typeface="Arial"/>
            </a:endParaRPr>
          </a:p>
          <a:p>
            <a:pPr>
              <a:defRPr/>
            </a:pPr>
            <a:r>
              <a:rPr lang="fr-FR" sz="2600" b="0" i="0" u="none">
                <a:solidFill>
                  <a:srgbClr val="000000"/>
                </a:solidFill>
                <a:latin typeface="Arial"/>
                <a:ea typeface="Arial"/>
                <a:cs typeface="Arial"/>
              </a:rPr>
              <a:t>3832 agents en 2023 dont 36% de contractuels et 64% de titulaires.</a:t>
            </a:r>
            <a:endParaRPr sz="2600">
              <a:latin typeface="Arial"/>
              <a:cs typeface="Arial"/>
            </a:endParaRPr>
          </a:p>
          <a:p>
            <a:pPr>
              <a:defRPr/>
            </a:pPr>
            <a:endParaRPr sz="2600">
              <a:latin typeface="Arial"/>
              <a:cs typeface="Arial"/>
            </a:endParaRPr>
          </a:p>
          <a:p>
            <a:pPr>
              <a:defRPr/>
            </a:pPr>
            <a:r>
              <a:rPr lang="fr-FR" sz="2600" b="0" i="0" u="none">
                <a:solidFill>
                  <a:srgbClr val="000000"/>
                </a:solidFill>
                <a:latin typeface="Arial"/>
                <a:ea typeface="Arial"/>
                <a:cs typeface="Arial"/>
              </a:rPr>
              <a:t>Depuis 2017, le nombre de contractuel(le)s a augmenté de 38,5% (passant de 985 à 1364).</a:t>
            </a:r>
          </a:p>
          <a:p>
            <a:pPr>
              <a:defRPr/>
            </a:pPr>
            <a:r>
              <a:rPr lang="fr-FR" sz="2600" b="0" i="0" u="none">
                <a:solidFill>
                  <a:srgbClr val="000000"/>
                </a:solidFill>
                <a:latin typeface="Arial"/>
                <a:ea typeface="Arial"/>
                <a:cs typeface="Arial"/>
              </a:rPr>
              <a:t>Le nombre de titulaires a lui augmenté de 2% (passant de 2417 à 2468)</a:t>
            </a:r>
            <a:endParaRPr sz="2600">
              <a:latin typeface="Arial"/>
              <a:cs typeface="Arial"/>
            </a:endParaRPr>
          </a:p>
          <a:p>
            <a:pPr>
              <a:defRPr/>
            </a:pPr>
            <a:endParaRPr sz="2600" b="0" i="0" u="none" strike="noStrike" cap="none" spc="0">
              <a:solidFill>
                <a:schemeClr val="accent6">
                  <a:lumMod val="50000"/>
                </a:schemeClr>
              </a:solidFill>
              <a:latin typeface="Arial"/>
              <a:ea typeface="Arial"/>
              <a:cs typeface="Arial"/>
            </a:endParaRPr>
          </a:p>
          <a:p>
            <a:pPr>
              <a:defRPr/>
            </a:pPr>
            <a:r>
              <a:rPr lang="fr-FR" sz="2600" b="0" i="0" u="none">
                <a:solidFill>
                  <a:srgbClr val="000000"/>
                </a:solidFill>
                <a:latin typeface="Arial"/>
                <a:ea typeface="Arial"/>
                <a:cs typeface="Arial"/>
              </a:rPr>
              <a:t>En 2026, l’UCA prévoit de ne pas remplacer 50% des postes des ANT sur missions dites temporaires. Une saignée !</a:t>
            </a:r>
          </a:p>
        </p:txBody>
      </p:sp>
      <p:pic>
        <p:nvPicPr>
          <p:cNvPr id="4" name="Image 3">
            <a:extLst>
              <a:ext uri="{FF2B5EF4-FFF2-40B4-BE49-F238E27FC236}">
                <a16:creationId xmlns:a16="http://schemas.microsoft.com/office/drawing/2014/main" id="{BA8A4E44-373F-4FBD-BA64-819102F8C5A0}"/>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391944267"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a:bodyPr>
          <a:lstStyle/>
          <a:p>
            <a:pPr>
              <a:defRPr/>
            </a:pPr>
            <a:r>
              <a:t>Les agents non </a:t>
            </a:r>
            <a:r>
              <a:rPr lang="fr-FR"/>
              <a:t>titulaires et les heures complémentaires</a:t>
            </a:r>
            <a:endParaRPr/>
          </a:p>
        </p:txBody>
      </p:sp>
      <p:sp>
        <p:nvSpPr>
          <p:cNvPr id="1991450787" name="Content Placeholder 2"/>
          <p:cNvSpPr>
            <a:spLocks noGrp="1"/>
          </p:cNvSpPr>
          <p:nvPr>
            <p:ph idx="1"/>
          </p:nvPr>
        </p:nvSpPr>
        <p:spPr bwMode="auto"/>
        <p:txBody>
          <a:bodyPr/>
          <a:lstStyle/>
          <a:p>
            <a:pPr>
              <a:defRPr/>
            </a:pPr>
            <a:r>
              <a:rPr lang="fr-FR"/>
              <a:t>Réduction de moitié des ANT sur besoins temporaires</a:t>
            </a:r>
          </a:p>
          <a:p>
            <a:pPr>
              <a:defRPr/>
            </a:pPr>
            <a:r>
              <a:rPr lang="fr-FR"/>
              <a:t>Pas de suppressions ni créations prévues pour ANT sur besoins pérennes ou récurrents </a:t>
            </a:r>
          </a:p>
          <a:p>
            <a:pPr>
              <a:defRPr/>
            </a:pPr>
            <a:endParaRPr/>
          </a:p>
          <a:p>
            <a:pPr>
              <a:defRPr/>
            </a:pPr>
            <a:r>
              <a:rPr lang="fr-FR"/>
              <a:t>Heures complémentaires :</a:t>
            </a:r>
          </a:p>
          <a:p>
            <a:pPr marL="0" indent="0">
              <a:buFont typeface="Arial"/>
              <a:buNone/>
              <a:defRPr/>
            </a:pPr>
            <a:r>
              <a:rPr lang="fr-FR"/>
              <a:t>Moins 17 000 heures en 2026 sur un objectif de moins </a:t>
            </a:r>
          </a:p>
          <a:p>
            <a:pPr marL="0" indent="0">
              <a:buFont typeface="Arial"/>
              <a:buNone/>
              <a:defRPr/>
            </a:pPr>
            <a:r>
              <a:rPr lang="fr-FR"/>
              <a:t>40 000 en trois ans !</a:t>
            </a:r>
          </a:p>
        </p:txBody>
      </p:sp>
      <p:pic>
        <p:nvPicPr>
          <p:cNvPr id="4" name="Image 3">
            <a:extLst>
              <a:ext uri="{FF2B5EF4-FFF2-40B4-BE49-F238E27FC236}">
                <a16:creationId xmlns:a16="http://schemas.microsoft.com/office/drawing/2014/main" id="{450D0308-4CF7-42C2-84F4-0F94EF4937FB}"/>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886484825"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a:defRPr/>
            </a:pPr>
            <a:r>
              <a:rPr lang="en-US" sz="3600" b="0" i="0" u="none" strike="noStrike" cap="none" spc="0">
                <a:solidFill>
                  <a:schemeClr val="tx1"/>
                </a:solidFill>
                <a:latin typeface="Arial"/>
                <a:ea typeface="Arial"/>
                <a:cs typeface="Arial"/>
              </a:rPr>
              <a:t>Rappels : </a:t>
            </a:r>
            <a:r>
              <a:rPr lang="fr-FR" sz="3600" b="0" i="0" u="none" strike="noStrike" cap="none" spc="0">
                <a:solidFill>
                  <a:schemeClr val="tx1"/>
                </a:solidFill>
                <a:latin typeface="Arial"/>
                <a:ea typeface="Arial"/>
                <a:cs typeface="Arial"/>
              </a:rPr>
              <a:t>l’Acte I de l’autonomie. Un bouleversement fondamental pour </a:t>
            </a:r>
            <a:r>
              <a:rPr lang="en-US" sz="3600" b="0" i="0" u="none" strike="noStrike" cap="none" spc="0">
                <a:solidFill>
                  <a:schemeClr val="tx1"/>
                </a:solidFill>
                <a:latin typeface="Arial"/>
                <a:ea typeface="Arial"/>
                <a:cs typeface="Arial"/>
              </a:rPr>
              <a:t>l’ESR</a:t>
            </a:r>
            <a:endParaRPr sz="4400"/>
          </a:p>
        </p:txBody>
      </p:sp>
      <p:sp>
        <p:nvSpPr>
          <p:cNvPr id="437178311" name="Content Placeholder 2"/>
          <p:cNvSpPr>
            <a:spLocks noGrp="1"/>
          </p:cNvSpPr>
          <p:nvPr>
            <p:ph idx="1"/>
          </p:nvPr>
        </p:nvSpPr>
        <p:spPr bwMode="auto">
          <a:xfrm>
            <a:off x="799253" y="1600203"/>
            <a:ext cx="10577333" cy="5293312"/>
          </a:xfrm>
        </p:spPr>
        <p:txBody>
          <a:bodyPr vertOverflow="overflow" horzOverflow="overflow" vert="horz" wrap="square" lIns="91440" tIns="45720" rIns="91440" bIns="45720" numCol="1" spcCol="0" rtlCol="0" fromWordArt="0" anchor="t" anchorCtr="0" forceAA="0" compatLnSpc="0">
            <a:normAutofit fontScale="97500" lnSpcReduction="12000"/>
          </a:bodyPr>
          <a:lstStyle/>
          <a:p>
            <a:pPr marL="0" indent="0">
              <a:buFont typeface="Arial"/>
              <a:buNone/>
              <a:defRPr/>
            </a:pPr>
            <a:r>
              <a:rPr lang="fr-FR" sz="2400" b="1" i="0" u="none" strike="noStrike" cap="none" spc="0">
                <a:solidFill>
                  <a:schemeClr val="tx1"/>
                </a:solidFill>
                <a:latin typeface="Arial"/>
                <a:ea typeface="Arial"/>
                <a:cs typeface="Arial"/>
              </a:rPr>
              <a:t>LOLF (2001) : </a:t>
            </a:r>
            <a:r>
              <a:rPr lang="fr-FR" sz="2400" b="0" i="0" u="none">
                <a:solidFill>
                  <a:srgbClr val="000000"/>
                </a:solidFill>
                <a:latin typeface="Arial"/>
                <a:ea typeface="Arial"/>
                <a:cs typeface="Arial"/>
              </a:rPr>
              <a:t>répartition des moyens basée sur la politique contractuelle et la notion de performance</a:t>
            </a:r>
          </a:p>
          <a:p>
            <a:pPr marL="0" indent="0">
              <a:buFont typeface="Arial"/>
              <a:buNone/>
              <a:defRPr/>
            </a:pPr>
            <a:r>
              <a:rPr lang="fr-FR" sz="2400" b="1" i="0" u="none">
                <a:solidFill>
                  <a:srgbClr val="000000"/>
                </a:solidFill>
                <a:latin typeface="Arial"/>
                <a:ea typeface="Arial"/>
                <a:cs typeface="Arial"/>
              </a:rPr>
              <a:t>RGPP</a:t>
            </a:r>
            <a:r>
              <a:rPr lang="fr-FR" sz="2400" b="0" i="0" u="none">
                <a:solidFill>
                  <a:srgbClr val="000000"/>
                </a:solidFill>
                <a:latin typeface="Arial"/>
                <a:ea typeface="Arial"/>
                <a:cs typeface="Arial"/>
              </a:rPr>
              <a:t> (2007) : culture du résultat et financements fondés sur la performance</a:t>
            </a:r>
            <a:endParaRPr lang="fr-FR" sz="2400" b="1"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LRU</a:t>
            </a:r>
            <a:r>
              <a:rPr lang="fr-FR" sz="2400" b="0" i="0" u="none" strike="noStrike" cap="none" spc="0">
                <a:solidFill>
                  <a:schemeClr val="tx1"/>
                </a:solidFill>
                <a:latin typeface="Arial"/>
                <a:ea typeface="Arial"/>
                <a:cs typeface="Arial"/>
              </a:rPr>
              <a:t> (2007) : autonomie dans gestion des finances, des personnels et bâtiments, renforcement pouvoirs des présidents.</a:t>
            </a:r>
            <a:endParaRPr sz="2400" b="0"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ANR</a:t>
            </a:r>
            <a:r>
              <a:rPr lang="fr-FR" sz="2400" b="0" i="0" u="none" strike="noStrike" cap="none" spc="0">
                <a:solidFill>
                  <a:schemeClr val="tx1"/>
                </a:solidFill>
                <a:latin typeface="Arial"/>
                <a:ea typeface="Arial"/>
                <a:cs typeface="Arial"/>
              </a:rPr>
              <a:t> : mise en concurrence des Universités et laboratoires par les appels à projets.</a:t>
            </a:r>
          </a:p>
          <a:p>
            <a:pPr marL="0" indent="0">
              <a:buFont typeface="Arial"/>
              <a:buNone/>
              <a:defRPr/>
            </a:pPr>
            <a:r>
              <a:rPr lang="fr-FR" sz="2400" b="1" i="0" u="none" strike="noStrike" cap="none" spc="0">
                <a:solidFill>
                  <a:schemeClr val="tx1"/>
                </a:solidFill>
                <a:latin typeface="Arial"/>
                <a:ea typeface="Arial"/>
                <a:cs typeface="Arial"/>
              </a:rPr>
              <a:t>Loi Relative à l’ESR</a:t>
            </a:r>
            <a:r>
              <a:rPr lang="fr-FR" sz="2400" b="0" i="0" u="none" strike="noStrike" cap="none" spc="0">
                <a:solidFill>
                  <a:schemeClr val="tx1"/>
                </a:solidFill>
                <a:latin typeface="Arial"/>
                <a:ea typeface="Arial"/>
                <a:cs typeface="Arial"/>
              </a:rPr>
              <a:t> (2013) : création COMUE, baisse des conseils centraux</a:t>
            </a:r>
            <a:endParaRPr sz="2400" b="0"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Labels d’excellences</a:t>
            </a:r>
            <a:r>
              <a:rPr lang="fr-FR" sz="2400" b="0" i="0" u="none" strike="noStrike" cap="none" spc="0">
                <a:solidFill>
                  <a:schemeClr val="tx1"/>
                </a:solidFill>
                <a:latin typeface="Arial"/>
                <a:ea typeface="Arial"/>
                <a:cs typeface="Arial"/>
              </a:rPr>
              <a:t> (Istex, Isite): La mise au rebus des non classées</a:t>
            </a:r>
            <a:endParaRPr sz="2400" b="0"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Parcoursup</a:t>
            </a:r>
            <a:r>
              <a:rPr lang="fr-FR" sz="2400" b="0" i="0" u="none" strike="noStrike" cap="none" spc="0">
                <a:solidFill>
                  <a:schemeClr val="tx1"/>
                </a:solidFill>
                <a:latin typeface="Arial"/>
                <a:ea typeface="Arial"/>
                <a:cs typeface="Arial"/>
              </a:rPr>
              <a:t> : le tri social à l’entrée de l’université</a:t>
            </a:r>
            <a:endParaRPr sz="2400" b="0"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EPE</a:t>
            </a:r>
            <a:r>
              <a:rPr lang="fr-FR" sz="2400" b="0" i="0" u="none" strike="noStrike" cap="none" spc="0">
                <a:solidFill>
                  <a:schemeClr val="tx1"/>
                </a:solidFill>
                <a:latin typeface="Arial"/>
                <a:ea typeface="Arial"/>
                <a:cs typeface="Arial"/>
              </a:rPr>
              <a:t> (2018) :éloignement des gouvernances, recul de la démocratie, association avec le privé. Les Grands établissements peuvent ne pas proposer diplômes des trois niveaux d’où menaces sur les licences (ex Nice avec plus de 120 bachelors à Bac +3)</a:t>
            </a:r>
            <a:endParaRPr sz="2400" b="0" i="0" u="none" strike="noStrike" cap="none" spc="0">
              <a:solidFill>
                <a:schemeClr val="tx1"/>
              </a:solidFill>
              <a:latin typeface="Arial"/>
              <a:cs typeface="Arial"/>
            </a:endParaRPr>
          </a:p>
          <a:p>
            <a:pPr marL="0" indent="0">
              <a:buFont typeface="Arial"/>
              <a:buNone/>
              <a:defRPr/>
            </a:pPr>
            <a:r>
              <a:rPr lang="fr-FR" sz="2400" b="1" i="0" u="none" strike="noStrike" cap="none" spc="0">
                <a:solidFill>
                  <a:schemeClr val="tx1"/>
                </a:solidFill>
                <a:latin typeface="Arial"/>
                <a:ea typeface="Arial"/>
                <a:cs typeface="Arial"/>
              </a:rPr>
              <a:t>LPR</a:t>
            </a:r>
            <a:r>
              <a:rPr lang="fr-FR" sz="2400" b="0" i="0" u="none" strike="noStrike" cap="none" spc="0">
                <a:solidFill>
                  <a:schemeClr val="tx1"/>
                </a:solidFill>
                <a:latin typeface="Arial"/>
                <a:ea typeface="Arial"/>
                <a:cs typeface="Arial"/>
              </a:rPr>
              <a:t> (2020): renforcement concurrence entre labos et universités, contrats de missions jusqu’à 10 ans, Chaires Juniors, répression renforcée contre les blocages</a:t>
            </a:r>
            <a:endParaRPr sz="2400" b="0" i="0" u="none" strike="noStrike" cap="none" spc="0">
              <a:solidFill>
                <a:schemeClr val="tx1"/>
              </a:solidFill>
              <a:latin typeface="Arial"/>
              <a:cs typeface="Arial"/>
            </a:endParaRPr>
          </a:p>
        </p:txBody>
      </p:sp>
      <p:pic>
        <p:nvPicPr>
          <p:cNvPr id="4" name="Image 3">
            <a:extLst>
              <a:ext uri="{FF2B5EF4-FFF2-40B4-BE49-F238E27FC236}">
                <a16:creationId xmlns:a16="http://schemas.microsoft.com/office/drawing/2014/main" id="{B6823A3D-5E3A-49E9-B47B-CBC42BC4C111}"/>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052550646"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a:defRPr/>
            </a:pPr>
            <a:r>
              <a:rPr lang="fr-FR" sz="2600" b="0" i="0" u="none" strike="noStrike" cap="none" spc="0">
                <a:solidFill>
                  <a:schemeClr val="tx1"/>
                </a:solidFill>
                <a:latin typeface="Arial"/>
                <a:ea typeface="Arial"/>
                <a:cs typeface="Arial"/>
              </a:rPr>
              <a:t>Projet de loi de modernisation et régularisation de l’enseignement supérieur</a:t>
            </a:r>
            <a:r>
              <a:rPr lang="en-US" sz="2600" b="0" i="0" u="none" strike="noStrike" cap="none" spc="0">
                <a:solidFill>
                  <a:schemeClr val="tx1"/>
                </a:solidFill>
                <a:latin typeface="Arial"/>
                <a:ea typeface="Arial"/>
                <a:cs typeface="Arial"/>
              </a:rPr>
              <a:t>. </a:t>
            </a:r>
            <a:r>
              <a:rPr lang="fr-FR" sz="2600" b="0" i="0" u="none" strike="noStrike" cap="none" spc="0">
                <a:solidFill>
                  <a:schemeClr val="tx1"/>
                </a:solidFill>
                <a:latin typeface="Arial"/>
                <a:ea typeface="Arial"/>
                <a:cs typeface="Arial"/>
              </a:rPr>
              <a:t>Début de l’Acte II de l’autonomie. </a:t>
            </a:r>
            <a:endParaRPr/>
          </a:p>
        </p:txBody>
      </p:sp>
      <p:sp>
        <p:nvSpPr>
          <p:cNvPr id="1318079040" name="Content Placeholder 2"/>
          <p:cNvSpPr>
            <a:spLocks noGrp="1"/>
          </p:cNvSpPr>
          <p:nvPr>
            <p:ph idx="1"/>
          </p:nvPr>
        </p:nvSpPr>
        <p:spPr bwMode="auto">
          <a:xfrm>
            <a:off x="799252" y="1294971"/>
            <a:ext cx="10577333" cy="5493088"/>
          </a:xfrm>
        </p:spPr>
        <p:txBody>
          <a:bodyPr vertOverflow="overflow" horzOverflow="overflow" vert="horz" wrap="square" lIns="91440" tIns="45720" rIns="91440" bIns="45720" numCol="1" spcCol="0" rtlCol="0" fromWordArt="0" anchor="t" anchorCtr="0" forceAA="0" compatLnSpc="0">
            <a:normAutofit fontScale="72500" lnSpcReduction="17000"/>
          </a:bodyPr>
          <a:lstStyle/>
          <a:p>
            <a:pPr>
              <a:defRPr/>
            </a:pPr>
            <a:endParaRPr sz="2400" b="1">
              <a:latin typeface="Arial"/>
              <a:ea typeface="Arial"/>
              <a:cs typeface="Arial"/>
            </a:endParaRPr>
          </a:p>
          <a:p>
            <a:pPr marL="0" indent="0">
              <a:buFont typeface="Arial"/>
              <a:buNone/>
              <a:defRPr/>
            </a:pPr>
            <a:r>
              <a:rPr lang="fr-FR" sz="2400" b="1">
                <a:latin typeface="Arial"/>
                <a:ea typeface="Arial"/>
                <a:cs typeface="Arial"/>
              </a:rPr>
              <a:t>1- </a:t>
            </a:r>
            <a:r>
              <a:rPr lang="fr-FR" sz="2400" b="1" i="0" u="none" strike="noStrike" cap="none" spc="0">
                <a:solidFill>
                  <a:schemeClr val="tx1"/>
                </a:solidFill>
                <a:latin typeface="Arial"/>
                <a:ea typeface="Arial"/>
                <a:cs typeface="Arial"/>
              </a:rPr>
              <a:t>Effacement des frontières Public Privé !</a:t>
            </a:r>
            <a:endParaRPr lang="fr-FR" sz="2400">
              <a:latin typeface="Arial"/>
              <a:ea typeface="Arial"/>
              <a:cs typeface="Arial"/>
            </a:endParaRPr>
          </a:p>
          <a:p>
            <a:pPr>
              <a:defRPr/>
            </a:pPr>
            <a:endParaRPr lang="fr-FR" sz="2400" b="1">
              <a:latin typeface="Arial"/>
              <a:ea typeface="Arial"/>
              <a:cs typeface="Arial"/>
            </a:endParaRPr>
          </a:p>
          <a:p>
            <a:pPr marL="0" indent="0">
              <a:buFont typeface="Arial"/>
              <a:buNone/>
              <a:defRPr/>
            </a:pPr>
            <a:r>
              <a:rPr lang="fr-FR" sz="2400">
                <a:latin typeface="Arial"/>
                <a:ea typeface="Arial"/>
                <a:cs typeface="Arial"/>
              </a:rPr>
              <a:t>La mesure principale du projet est la suppression du monopole de la collation des grades et titres universitaires aux seuls établissements publics pour l’ouvrir aux établissements privés agréés et sous partenariats</a:t>
            </a:r>
          </a:p>
          <a:p>
            <a:pPr marL="0" indent="0">
              <a:buFont typeface="Arial"/>
              <a:buNone/>
              <a:defRPr/>
            </a:pPr>
            <a:endParaRPr lang="fr-FR" sz="2400" b="1">
              <a:latin typeface="Arial"/>
              <a:ea typeface="Arial"/>
              <a:cs typeface="Arial"/>
            </a:endParaRPr>
          </a:p>
          <a:p>
            <a:pPr marL="0" indent="0">
              <a:buFont typeface="Arial"/>
              <a:buNone/>
              <a:defRPr/>
            </a:pPr>
            <a:r>
              <a:rPr lang="fr-FR" sz="2400">
                <a:latin typeface="Arial"/>
                <a:ea typeface="Arial"/>
                <a:cs typeface="Arial"/>
              </a:rPr>
              <a:t>Le privé se voit reconnaître une mission de service public et le droit de délivre des diplômes identiques au public.</a:t>
            </a:r>
          </a:p>
          <a:p>
            <a:pPr marL="0" indent="0">
              <a:buFont typeface="Arial"/>
              <a:buNone/>
              <a:defRPr/>
            </a:pPr>
            <a:endParaRPr lang="fr-FR" sz="2400" b="1">
              <a:latin typeface="Arial"/>
              <a:ea typeface="Arial"/>
              <a:cs typeface="Arial"/>
            </a:endParaRPr>
          </a:p>
          <a:p>
            <a:pPr marL="0" indent="0">
              <a:buFont typeface="Arial"/>
              <a:buNone/>
              <a:defRPr/>
            </a:pPr>
            <a:r>
              <a:rPr lang="fr-FR" sz="2400">
                <a:latin typeface="Arial"/>
                <a:ea typeface="Arial"/>
                <a:cs typeface="Arial"/>
              </a:rPr>
              <a:t>Cela va conduire à des transferts d’étudiants vers le privé qui ont des formations généralement de moindre niveau.</a:t>
            </a:r>
          </a:p>
          <a:p>
            <a:pPr marL="0" indent="0">
              <a:buFont typeface="Arial"/>
              <a:buNone/>
              <a:defRPr/>
            </a:pPr>
            <a:endParaRPr lang="fr-FR" sz="2400" b="1">
              <a:latin typeface="Arial"/>
              <a:ea typeface="Arial"/>
              <a:cs typeface="Arial"/>
            </a:endParaRPr>
          </a:p>
          <a:p>
            <a:pPr marL="0" indent="0">
              <a:buFont typeface="Arial"/>
              <a:buNone/>
              <a:defRPr/>
            </a:pPr>
            <a:r>
              <a:rPr lang="fr-FR" sz="2400">
                <a:latin typeface="Arial"/>
                <a:ea typeface="Arial"/>
                <a:cs typeface="Arial"/>
              </a:rPr>
              <a:t>Cela conduit aussi à remettre en cause la valeur des diplômes du public puisqu’on pourra avoir un diplôme équivalent dans le privé !</a:t>
            </a:r>
          </a:p>
          <a:p>
            <a:pPr marL="0" indent="0">
              <a:buFont typeface="Arial"/>
              <a:buNone/>
              <a:defRPr/>
            </a:pPr>
            <a:endParaRPr lang="fr-FR" sz="2400" b="1">
              <a:latin typeface="Arial"/>
              <a:ea typeface="Arial"/>
              <a:cs typeface="Arial"/>
            </a:endParaRPr>
          </a:p>
          <a:p>
            <a:pPr marL="0" indent="0">
              <a:buFont typeface="Arial"/>
              <a:buNone/>
              <a:defRPr/>
            </a:pPr>
            <a:r>
              <a:rPr lang="fr-FR" sz="2400" b="1">
                <a:latin typeface="Arial"/>
                <a:ea typeface="Arial"/>
                <a:cs typeface="Arial"/>
              </a:rPr>
              <a:t>La mise sur le même pied des établissements, c’est l’achèvement de la mise en concurrence généralisée entre Privé et Public, </a:t>
            </a:r>
            <a:r>
              <a:rPr lang="fr-FR" sz="2400" b="0">
                <a:latin typeface="Arial"/>
                <a:ea typeface="Arial"/>
                <a:cs typeface="Arial"/>
              </a:rPr>
              <a:t>au bénéfice des premiers, mieux dotés et qui peuvent sélectionner.</a:t>
            </a:r>
            <a:endParaRPr lang="fr-FR" sz="2400" b="1">
              <a:latin typeface="Arial"/>
              <a:ea typeface="Arial"/>
              <a:cs typeface="Arial"/>
            </a:endParaRPr>
          </a:p>
          <a:p>
            <a:pPr>
              <a:defRPr/>
            </a:pPr>
            <a:endParaRPr sz="2400">
              <a:latin typeface="Arial"/>
              <a:ea typeface="Arial"/>
              <a:cs typeface="Arial"/>
            </a:endParaRPr>
          </a:p>
          <a:p>
            <a:pPr>
              <a:defRPr/>
            </a:pPr>
            <a:r>
              <a:rPr lang="fr-FR" sz="2400">
                <a:latin typeface="Arial"/>
                <a:ea typeface="Arial"/>
                <a:cs typeface="Arial"/>
              </a:rPr>
              <a:t>Des agréments aux établissements privés à titre lucratif, délivrés par le MESR mais </a:t>
            </a:r>
            <a:r>
              <a:rPr lang="fr-FR" sz="2400" b="1">
                <a:latin typeface="Arial"/>
                <a:ea typeface="Arial"/>
                <a:cs typeface="Arial"/>
              </a:rPr>
              <a:t>aussi d’autres ministères (ex industrie) ou collectivités</a:t>
            </a:r>
            <a:r>
              <a:rPr lang="fr-FR" sz="2400">
                <a:latin typeface="Arial"/>
                <a:ea typeface="Arial"/>
                <a:cs typeface="Arial"/>
              </a:rPr>
              <a:t> </a:t>
            </a:r>
            <a:endParaRPr sz="2400">
              <a:latin typeface="Arial"/>
              <a:ea typeface="Arial"/>
              <a:cs typeface="Arial"/>
            </a:endParaRPr>
          </a:p>
          <a:p>
            <a:pPr>
              <a:defRPr/>
            </a:pPr>
            <a:endParaRPr sz="2400">
              <a:latin typeface="Arial"/>
              <a:ea typeface="Arial"/>
              <a:cs typeface="Arial"/>
            </a:endParaRPr>
          </a:p>
          <a:p>
            <a:pPr>
              <a:defRPr/>
            </a:pPr>
            <a:r>
              <a:rPr lang="fr-FR" sz="2400">
                <a:latin typeface="Arial"/>
                <a:ea typeface="Arial"/>
                <a:cs typeface="Arial"/>
              </a:rPr>
              <a:t>Des partenariats du MESR avec le privé confessionnel et les écoles consulaires relevant des CCI (privé à but non lucratif)</a:t>
            </a:r>
            <a:endParaRPr sz="2400">
              <a:latin typeface="Arial"/>
              <a:ea typeface="Arial"/>
              <a:cs typeface="Arial"/>
            </a:endParaRPr>
          </a:p>
        </p:txBody>
      </p:sp>
      <p:pic>
        <p:nvPicPr>
          <p:cNvPr id="4" name="Image 3">
            <a:extLst>
              <a:ext uri="{FF2B5EF4-FFF2-40B4-BE49-F238E27FC236}">
                <a16:creationId xmlns:a16="http://schemas.microsoft.com/office/drawing/2014/main" id="{4FD76125-1C62-40C7-9723-5B44A56C27FD}"/>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88264640"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a:bodyPr>
          <a:lstStyle/>
          <a:p>
            <a:pPr>
              <a:defRPr/>
            </a:pPr>
            <a:r>
              <a:rPr lang="fr-FR" sz="3600">
                <a:latin typeface="Arial"/>
                <a:ea typeface="Arial"/>
                <a:cs typeface="Arial"/>
              </a:rPr>
              <a:t>2- L’autonomie des recteurs renforcées au détriment du cadre national et au bénéfice des intérêts locaux </a:t>
            </a:r>
            <a:endParaRPr/>
          </a:p>
        </p:txBody>
      </p:sp>
      <p:sp>
        <p:nvSpPr>
          <p:cNvPr id="1484043023" name="Content Placeholder 2"/>
          <p:cNvSpPr>
            <a:spLocks noGrp="1"/>
          </p:cNvSpPr>
          <p:nvPr>
            <p:ph idx="1"/>
          </p:nvPr>
        </p:nvSpPr>
        <p:spPr bwMode="auto">
          <a:xfrm>
            <a:off x="838197" y="1770407"/>
            <a:ext cx="10515600" cy="5316837"/>
          </a:xfrm>
        </p:spPr>
        <p:txBody>
          <a:bodyPr vertOverflow="overflow" horzOverflow="overflow" vert="horz" wrap="square" lIns="91440" tIns="45720" rIns="91440" bIns="45720" numCol="1" spcCol="0" rtlCol="0" fromWordArt="0" anchor="t" anchorCtr="0" forceAA="0" compatLnSpc="0">
            <a:normAutofit fontScale="90000" lnSpcReduction="2000"/>
          </a:bodyPr>
          <a:lstStyle/>
          <a:p>
            <a:pPr>
              <a:defRPr/>
            </a:pPr>
            <a:endParaRPr lang="fr-FR"/>
          </a:p>
          <a:p>
            <a:pPr>
              <a:defRPr/>
            </a:pPr>
            <a:r>
              <a:rPr lang="fr-FR" sz="3200" b="1" i="0" u="none" strike="noStrike" cap="none" spc="0">
                <a:solidFill>
                  <a:schemeClr val="accent6">
                    <a:lumMod val="50000"/>
                  </a:schemeClr>
                </a:solidFill>
                <a:latin typeface="Arial"/>
                <a:ea typeface="Arial"/>
                <a:cs typeface="Arial"/>
              </a:rPr>
              <a:t>Les recteurs de Région pourront, à la place du MESR, </a:t>
            </a:r>
            <a:r>
              <a:rPr lang="fr-FR" sz="3200" b="0" i="0" u="none" strike="noStrike" cap="none" spc="0">
                <a:solidFill>
                  <a:schemeClr val="accent6">
                    <a:lumMod val="50000"/>
                  </a:schemeClr>
                </a:solidFill>
                <a:latin typeface="Arial"/>
                <a:ea typeface="Arial"/>
                <a:cs typeface="Arial"/>
              </a:rPr>
              <a:t>nommer les directeurs d’Écoles, d’Instituts mais aussi décider l’ouverture ou la fermeture de formations </a:t>
            </a:r>
            <a:r>
              <a:rPr lang="fr-FR"/>
              <a:t>; c’est ici renoncer à un contrôle centralisé et accroître les possibilités de pressions locales (des élus et du patronat)</a:t>
            </a:r>
          </a:p>
          <a:p>
            <a:pPr>
              <a:defRPr/>
            </a:pPr>
            <a:endParaRPr lang="fr-FR"/>
          </a:p>
          <a:p>
            <a:pPr>
              <a:defRPr/>
            </a:pPr>
            <a:r>
              <a:rPr lang="fr-FR" sz="3200" b="0" i="0" u="none" strike="noStrike" cap="none" spc="0">
                <a:solidFill>
                  <a:schemeClr val="accent6">
                    <a:lumMod val="50000"/>
                  </a:schemeClr>
                </a:solidFill>
                <a:latin typeface="Arial"/>
                <a:ea typeface="Arial"/>
                <a:cs typeface="Arial"/>
              </a:rPr>
              <a:t>Le retrait des accréditations de formations des universités se fera par avis de l’HCERES et non plus du CNESR, une instance plus indépendante du gouvernement.</a:t>
            </a:r>
            <a:endParaRPr sz="3200">
              <a:latin typeface="Arial"/>
              <a:ea typeface="Arial"/>
              <a:cs typeface="Arial"/>
            </a:endParaRPr>
          </a:p>
          <a:p>
            <a:pPr>
              <a:defRPr/>
            </a:pPr>
            <a:endParaRPr lang="fr-FR"/>
          </a:p>
          <a:p>
            <a:pPr marL="0" indent="0">
              <a:buFont typeface="Arial"/>
              <a:buNone/>
              <a:defRPr/>
            </a:pPr>
            <a:endParaRPr lang="fr-FR"/>
          </a:p>
        </p:txBody>
      </p:sp>
      <p:pic>
        <p:nvPicPr>
          <p:cNvPr id="4" name="Image 3">
            <a:extLst>
              <a:ext uri="{FF2B5EF4-FFF2-40B4-BE49-F238E27FC236}">
                <a16:creationId xmlns:a16="http://schemas.microsoft.com/office/drawing/2014/main" id="{2568CAF3-9093-4B03-9A21-F6441E383282}"/>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735004666"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a:defRPr/>
            </a:pPr>
            <a:r>
              <a:rPr lang="fr-FR" sz="2600"/>
              <a:t>3- Marche forcée vers le regroupements des établissements publics avec le privés au sein des Grands Établissements (GE)</a:t>
            </a:r>
            <a:endParaRPr/>
          </a:p>
        </p:txBody>
      </p:sp>
      <p:sp>
        <p:nvSpPr>
          <p:cNvPr id="1329029293"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compatLnSpc="0">
            <a:normAutofit fontScale="90000" lnSpcReduction="5000"/>
          </a:bodyPr>
          <a:lstStyle/>
          <a:p>
            <a:pPr>
              <a:defRPr/>
            </a:pPr>
            <a:r>
              <a:rPr lang="fr-FR" sz="3200" b="0" i="0" u="none" strike="noStrike" cap="none" spc="0">
                <a:solidFill>
                  <a:schemeClr val="accent6">
                    <a:lumMod val="50000"/>
                  </a:schemeClr>
                </a:solidFill>
                <a:latin typeface="Arial"/>
                <a:ea typeface="Arial"/>
                <a:cs typeface="Arial"/>
              </a:rPr>
              <a:t>La possibilité de créer des EPE prolongée jusqu’à 2030. Les EPE puis les GE,  ce sont des établissements avec du public et du privé, un recul de la démocratie universitaire, des statuts dérogatoires au Code de l’Éducation qui autorisent à ne pas  proposer des diplômes à tous les niveaux (LMD), qui autorisent des hausses des frais d’inscription en master, etc.</a:t>
            </a:r>
            <a:endParaRPr sz="3200"/>
          </a:p>
          <a:p>
            <a:pPr>
              <a:defRPr/>
            </a:pPr>
            <a:endParaRPr sz="3200"/>
          </a:p>
          <a:p>
            <a:pPr>
              <a:defRPr/>
            </a:pPr>
            <a:r>
              <a:rPr lang="fr-FR" sz="3200" b="0" i="0" u="none" strike="noStrike" cap="none" spc="0">
                <a:solidFill>
                  <a:schemeClr val="accent6">
                    <a:lumMod val="50000"/>
                  </a:schemeClr>
                </a:solidFill>
                <a:latin typeface="Arial"/>
                <a:ea typeface="Arial"/>
                <a:cs typeface="Arial"/>
              </a:rPr>
              <a:t>Possibilité de transférer les agents d’un établissement composante à l’autre ou de l’EPE vers un établissement composante = </a:t>
            </a:r>
            <a:r>
              <a:rPr lang="fr-FR" sz="3200" b="1" i="0" u="none" strike="noStrike" cap="none" spc="0">
                <a:solidFill>
                  <a:schemeClr val="accent6">
                    <a:lumMod val="50000"/>
                  </a:schemeClr>
                </a:solidFill>
                <a:latin typeface="Arial"/>
                <a:ea typeface="Arial"/>
                <a:cs typeface="Arial"/>
              </a:rPr>
              <a:t>mutualisations, mobilités forcées, dégradation des conditions de travail.</a:t>
            </a:r>
            <a:endParaRPr sz="3200" b="1"/>
          </a:p>
          <a:p>
            <a:pPr>
              <a:defRPr/>
            </a:pPr>
            <a:endParaRPr/>
          </a:p>
        </p:txBody>
      </p:sp>
      <p:pic>
        <p:nvPicPr>
          <p:cNvPr id="4" name="Image 3">
            <a:extLst>
              <a:ext uri="{FF2B5EF4-FFF2-40B4-BE49-F238E27FC236}">
                <a16:creationId xmlns:a16="http://schemas.microsoft.com/office/drawing/2014/main" id="{8EADFA48-0BA7-4B64-BE9A-184B1B30B2FC}"/>
              </a:ext>
            </a:extLst>
          </p:cNvPr>
          <p:cNvPicPr>
            <a:picLocks noChangeAspect="1"/>
          </p:cNvPicPr>
          <p:nvPr/>
        </p:nvPicPr>
        <p:blipFill>
          <a:blip r:embed="rId3"/>
          <a:stretch/>
        </p:blipFill>
        <p:spPr bwMode="auto">
          <a:xfrm>
            <a:off x="11231713" y="5822481"/>
            <a:ext cx="802971" cy="867496"/>
          </a:xfrm>
          <a:prstGeom prst="rect">
            <a:avLst/>
          </a:prstGeom>
        </p:spPr>
      </p:pic>
    </p:spTree>
  </p:cSld>
  <p:clrMapOvr>
    <a:masterClrMapping/>
  </p:clrMapOvr>
</p:sld>
</file>

<file path=ppt/theme/theme1.xml><?xml version="1.0" encoding="utf-8"?>
<a:theme xmlns:a="http://schemas.openxmlformats.org/drawingml/2006/main" name="Official">
  <a:themeElements>
    <a:clrScheme name="Official">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Classic 2">
      <a:majorFont>
        <a:latin typeface="Arial"/>
        <a:ea typeface="Arial"/>
        <a:cs typeface="Arial"/>
      </a:majorFont>
      <a:minorFont>
        <a:latin typeface="Arial"/>
        <a:ea typeface="Arial"/>
        <a:cs typeface="Arial"/>
      </a:minorFont>
    </a:fontScheme>
    <a:fmtScheme name="Standard">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2085</Words>
  <Application>Microsoft Office PowerPoint</Application>
  <DocSecurity>0</DocSecurity>
  <PresentationFormat>Grand écran</PresentationFormat>
  <Paragraphs>223</Paragraphs>
  <Slides>17</Slides>
  <Notes>17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17</vt:i4>
      </vt:variant>
    </vt:vector>
  </HeadingPairs>
  <TitlesOfParts>
    <vt:vector size="21" baseType="lpstr">
      <vt:lpstr>Arial</vt:lpstr>
      <vt:lpstr>Calibri</vt:lpstr>
      <vt:lpstr>Times New Roman</vt:lpstr>
      <vt:lpstr>Official</vt:lpstr>
      <vt:lpstr>COMP, projet de loi de modernisation et régularisation de l’enseignement supérieur.   Une nouvelle étape dans le démantèlement de l’ESR public !</vt:lpstr>
      <vt:lpstr>Projet de budget 2026 de l’UCA</vt:lpstr>
      <vt:lpstr>Les suppressions de postes depuis 2017</vt:lpstr>
      <vt:lpstr>Les agents non titulaires à l’UCA. Toujours plus nombreux mais aussi les plus touchés par les suppressions d’emplois !</vt:lpstr>
      <vt:lpstr>Les agents non titulaires et les heures complémentaires</vt:lpstr>
      <vt:lpstr>Rappels : l’Acte I de l’autonomie. Un bouleversement fondamental pour l’ESR</vt:lpstr>
      <vt:lpstr>Projet de loi de modernisation et régularisation de l’enseignement supérieur. Début de l’Acte II de l’autonomie. </vt:lpstr>
      <vt:lpstr>2- L’autonomie des recteurs renforcées au détriment du cadre national et au bénéfice des intérêts locaux </vt:lpstr>
      <vt:lpstr>3- Marche forcée vers le regroupements des établissements publics avec le privés au sein des Grands Établissements (GE)</vt:lpstr>
      <vt:lpstr>4-Des conséquences graves au niveau social pour les étudiants</vt:lpstr>
      <vt:lpstr>Les COMP : un bouleversement du financement des universités pour qu’elles deviennent de véritables entreprises au service du patronat et des régions</vt:lpstr>
      <vt:lpstr>Une mainmise des élus et du patronat sur la définition des contrats</vt:lpstr>
      <vt:lpstr>Des moyens conditionnés à la réalisation d’objectifs basés sur de multiples indicateurs et répondant à une exigence de performance</vt:lpstr>
      <vt:lpstr>Les COMP c’est un financement sous réserve de soumissions aux objectifs libéraux du gouvernement</vt:lpstr>
      <vt:lpstr>Leurs projets pour le second étage de la fusée de l’Acte II de l’Autonomie</vt:lpstr>
      <vt:lpstr>S’opposer à ces projets</vt:lpstr>
      <vt:lpstr>Sources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15</cp:revision>
  <dcterms:created xsi:type="dcterms:W3CDTF">2019-12-05T04:00:53Z</dcterms:created>
  <dcterms:modified xsi:type="dcterms:W3CDTF">2025-07-07T14:09:34Z</dcterms:modified>
  <cp:category/>
  <dc:identifier/>
  <cp:contentStatus/>
  <dc:language/>
  <cp:version/>
</cp:coreProperties>
</file>